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3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5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7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8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9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0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1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3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4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15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16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7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18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9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20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1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22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25.xml" ContentType="application/vnd.openxmlformats-officedocument.presentationml.notesSl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26.xml" ContentType="application/vnd.openxmlformats-officedocument.presentationml.notesSl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27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notesSlides/notesSlide28.xml" ContentType="application/vnd.openxmlformats-officedocument.presentationml.notesSlid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notesSlides/notesSlide29.xml" ContentType="application/vnd.openxmlformats-officedocument.presentationml.notesSlid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30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31.xml" ContentType="application/vnd.openxmlformats-officedocument.presentationml.notes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notesSlides/notesSlide32.xml" ContentType="application/vnd.openxmlformats-officedocument.presentationml.notesSlid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notesSlides/notesSlide33.xml" ContentType="application/vnd.openxmlformats-officedocument.presentationml.notesSl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34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35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62" r:id="rId3"/>
    <p:sldId id="322" r:id="rId4"/>
    <p:sldId id="270" r:id="rId5"/>
    <p:sldId id="269" r:id="rId6"/>
    <p:sldId id="340" r:id="rId7"/>
    <p:sldId id="265" r:id="rId8"/>
    <p:sldId id="329" r:id="rId9"/>
    <p:sldId id="326" r:id="rId10"/>
    <p:sldId id="328" r:id="rId11"/>
    <p:sldId id="327" r:id="rId12"/>
    <p:sldId id="330" r:id="rId13"/>
    <p:sldId id="332" r:id="rId14"/>
    <p:sldId id="271" r:id="rId15"/>
    <p:sldId id="267" r:id="rId16"/>
    <p:sldId id="272" r:id="rId17"/>
    <p:sldId id="313" r:id="rId18"/>
    <p:sldId id="306" r:id="rId19"/>
    <p:sldId id="288" r:id="rId20"/>
    <p:sldId id="289" r:id="rId21"/>
    <p:sldId id="290" r:id="rId22"/>
    <p:sldId id="311" r:id="rId23"/>
    <p:sldId id="273" r:id="rId24"/>
    <p:sldId id="305" r:id="rId25"/>
    <p:sldId id="282" r:id="rId26"/>
    <p:sldId id="296" r:id="rId27"/>
    <p:sldId id="298" r:id="rId28"/>
    <p:sldId id="321" r:id="rId29"/>
    <p:sldId id="315" r:id="rId30"/>
    <p:sldId id="307" r:id="rId31"/>
    <p:sldId id="308" r:id="rId32"/>
    <p:sldId id="316" r:id="rId33"/>
    <p:sldId id="309" r:id="rId34"/>
    <p:sldId id="317" r:id="rId35"/>
    <p:sldId id="319" r:id="rId36"/>
    <p:sldId id="318" r:id="rId37"/>
    <p:sldId id="320" r:id="rId38"/>
    <p:sldId id="314" r:id="rId39"/>
    <p:sldId id="293" r:id="rId40"/>
    <p:sldId id="323" r:id="rId41"/>
    <p:sldId id="324" r:id="rId42"/>
    <p:sldId id="304" r:id="rId43"/>
    <p:sldId id="286" r:id="rId44"/>
    <p:sldId id="300" r:id="rId45"/>
    <p:sldId id="341" r:id="rId46"/>
    <p:sldId id="342" r:id="rId47"/>
    <p:sldId id="325" r:id="rId48"/>
    <p:sldId id="333" r:id="rId49"/>
    <p:sldId id="337" r:id="rId50"/>
    <p:sldId id="334" r:id="rId51"/>
    <p:sldId id="338" r:id="rId52"/>
    <p:sldId id="335" r:id="rId53"/>
    <p:sldId id="336" r:id="rId5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FD546D87-BEC9-4154-B633-35F151BC1C3B}">
          <p14:sldIdLst>
            <p14:sldId id="256"/>
            <p14:sldId id="262"/>
            <p14:sldId id="322"/>
            <p14:sldId id="270"/>
            <p14:sldId id="269"/>
            <p14:sldId id="340"/>
            <p14:sldId id="265"/>
            <p14:sldId id="329"/>
            <p14:sldId id="326"/>
            <p14:sldId id="328"/>
            <p14:sldId id="327"/>
            <p14:sldId id="330"/>
            <p14:sldId id="332"/>
            <p14:sldId id="271"/>
            <p14:sldId id="267"/>
            <p14:sldId id="272"/>
            <p14:sldId id="313"/>
            <p14:sldId id="306"/>
            <p14:sldId id="288"/>
            <p14:sldId id="289"/>
            <p14:sldId id="290"/>
            <p14:sldId id="311"/>
            <p14:sldId id="273"/>
            <p14:sldId id="305"/>
            <p14:sldId id="282"/>
            <p14:sldId id="296"/>
            <p14:sldId id="298"/>
            <p14:sldId id="321"/>
            <p14:sldId id="315"/>
            <p14:sldId id="307"/>
            <p14:sldId id="308"/>
            <p14:sldId id="316"/>
            <p14:sldId id="309"/>
            <p14:sldId id="317"/>
            <p14:sldId id="319"/>
            <p14:sldId id="318"/>
            <p14:sldId id="320"/>
            <p14:sldId id="314"/>
            <p14:sldId id="293"/>
            <p14:sldId id="323"/>
            <p14:sldId id="324"/>
            <p14:sldId id="304"/>
            <p14:sldId id="286"/>
            <p14:sldId id="300"/>
            <p14:sldId id="341"/>
            <p14:sldId id="342"/>
            <p14:sldId id="325"/>
            <p14:sldId id="333"/>
            <p14:sldId id="337"/>
            <p14:sldId id="334"/>
            <p14:sldId id="338"/>
            <p14:sldId id="335"/>
            <p14:sldId id="33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2" autoAdjust="0"/>
    <p:restoredTop sz="96353" autoAdjust="0"/>
  </p:normalViewPr>
  <p:slideViewPr>
    <p:cSldViewPr snapToGrid="0">
      <p:cViewPr varScale="1">
        <p:scale>
          <a:sx n="111" d="100"/>
          <a:sy n="111" d="100"/>
        </p:scale>
        <p:origin x="5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5F1C4-7B52-416E-BB3A-985B5C92E803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856C8-A381-4B5F-9C97-CE935E151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56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회원가입</a:t>
            </a:r>
            <a:r>
              <a:rPr lang="en-US" altLang="ko-KR" dirty="0"/>
              <a:t>/</a:t>
            </a:r>
            <a:r>
              <a:rPr lang="ko-KR" altLang="en-US" dirty="0"/>
              <a:t>관리자 승인 리스트 페이지 </a:t>
            </a:r>
            <a:r>
              <a:rPr lang="en-US" altLang="ko-KR" dirty="0"/>
              <a:t>/</a:t>
            </a:r>
            <a:r>
              <a:rPr lang="ko-KR" altLang="en-US" dirty="0"/>
              <a:t>기업회원 상세페이지</a:t>
            </a:r>
            <a:r>
              <a:rPr lang="en-US" altLang="ko-KR" dirty="0"/>
              <a:t>(</a:t>
            </a:r>
            <a:r>
              <a:rPr lang="ko-KR" altLang="en-US" dirty="0" err="1"/>
              <a:t>미승인</a:t>
            </a:r>
            <a:r>
              <a:rPr lang="en-US" altLang="ko-KR" dirty="0"/>
              <a:t>/</a:t>
            </a:r>
            <a:r>
              <a:rPr lang="ko-KR" altLang="en-US" dirty="0"/>
              <a:t>승인거부</a:t>
            </a:r>
            <a:r>
              <a:rPr lang="en-US" altLang="ko-KR" dirty="0"/>
              <a:t>/</a:t>
            </a:r>
            <a:r>
              <a:rPr lang="ko-KR" altLang="en-US" dirty="0"/>
              <a:t>승인</a:t>
            </a:r>
            <a:r>
              <a:rPr lang="en-US" altLang="ko-KR" dirty="0"/>
              <a:t>)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3712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기업 회원가입 양식 참고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735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본인확인 이메일이 보내지면 이메일 열어서 링크 열면 본인확인 완료되기</a:t>
            </a:r>
            <a:r>
              <a:rPr lang="en-US" altLang="ko-KR" dirty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732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0984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8245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2657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2773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845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828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425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9899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자산 </a:t>
            </a:r>
            <a:r>
              <a:rPr lang="en-US" altLang="ko-KR" dirty="0"/>
              <a:t>: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0089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자산 </a:t>
            </a:r>
            <a:r>
              <a:rPr lang="en-US" altLang="ko-KR" dirty="0"/>
              <a:t>: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4917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995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68413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224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239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702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자산 카테고리별로 보유량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3759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487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06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403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차트 색상</a:t>
            </a:r>
            <a:r>
              <a:rPr lang="en-US" altLang="ko-KR" dirty="0"/>
              <a:t>, show in side nav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3468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2185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차트 색상</a:t>
            </a:r>
            <a:r>
              <a:rPr lang="en-US" altLang="ko-KR" dirty="0"/>
              <a:t>, show in side nav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4434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차트 색상</a:t>
            </a:r>
            <a:r>
              <a:rPr lang="en-US" altLang="ko-KR" dirty="0"/>
              <a:t>, show in side nav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98507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차트 색상</a:t>
            </a:r>
            <a:r>
              <a:rPr lang="en-US" altLang="ko-KR" dirty="0"/>
              <a:t>, show in side nav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82387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73676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96750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기업 회원가입 양식 참고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993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기업 회원가입 양식 참고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24882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40052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기업 회원가입 양식 참고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36752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11174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기업 회원가입 양식 참고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47388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기업 회원가입 양식 참고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856C8-A381-4B5F-9C97-CE935E151600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35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CEEB0F-A1F0-0E2C-936D-81599596D1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BD7A340-0717-F28F-8C3C-B60C96FF36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12A161-D6FD-0A8F-47F6-B9772015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3D20B1-B04D-5BD4-B9B0-813A058DB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E23013-DDB0-DCCA-8DBC-E7A53168F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657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26684A-F049-21A9-10BB-CA9C50755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8B235D-B0D0-500A-FAE5-9F7FEBD59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9AEB0A8-34ED-7B07-03AC-00E190B10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1E37FC-9663-1F6D-4D11-A7FA025C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2259E3-BDBA-219B-FD1F-3A0D877E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0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24FFD8-BC92-F416-E717-3CE752D9D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A5B0DE1-2F8E-A339-5ABB-D558AAEA6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316BD5-4314-6ECC-B183-0547CE9D6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C30565-7968-DA32-739D-6135A8943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AC0927-CC15-4392-1BB7-35A56BAE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58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B463B4-7860-2521-6EB5-A5597F83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F27E14A-FD0D-DF49-1828-2C04CAE19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0590B5A-B69F-B45C-8418-B06CE8424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B87844E-31B3-024C-E038-6A02C4F3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A7EFA67-52E4-5586-5194-F3314489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1B8256A-738C-6292-6E73-B02F62B0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536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6E652F-BE73-5E8B-A1B6-F4E17DCE6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A94BD07-5084-9826-6D57-8959BD163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3376A0-5EBC-EE62-E9A9-CFAFC21F1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F44F69B-92FB-7033-3535-43C01FCD1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1102A18-5054-41BE-A362-3701CCA7BF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47876B4-5066-8C61-E907-0323A4143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9E750EF-61AF-4A87-E4A9-8AF8C58CD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2BAF118-2019-9316-21C2-57BEB3A1A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51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217EAD-74E1-80DF-01A5-EE8B21C6B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740FA16-D992-6E7E-AA5F-ED2674B99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CECF018-E38E-51C1-258A-BCB4713F3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D646E39-1BA7-3C23-13F8-D6944A0E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340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C053F15-2FA5-9E75-C5D4-FDF979EB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BAFAD4C-AD9B-A44B-E495-CAD73D17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16BBEB-ECED-1CAB-0F73-65AEE306B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7743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C037E-A2D0-C746-2A2E-FEBECE3ED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4ACB20-EAD5-AB5F-B635-8099D1ADE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6A5096E-5E12-7533-9982-0F903734B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1786B8-DCD7-FE14-D2D0-D5E6FAD1F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A1DEF6-6015-DAFF-1ACB-9F3B04778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E6DD047-2D47-1948-73E9-57E901CC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88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500B28-BA88-5172-C905-BEE6C7A8C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44CFFED-BFBD-DC04-0E24-FD2CC3831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6DAB78B-8DC0-2B45-FE08-DE89006E4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46D840C-6CDF-469F-F2EB-E0EEAB3B9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5345C71-3882-60E6-1ADE-FC71EDFB3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C0933E2-E4F6-621E-5099-BDCCB106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36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D52838-9445-2AB7-0148-CD3F673BF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3E0C2F2-0A42-2E18-DA73-940C41B23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F7FE79-2AA1-C23C-C4BA-73B75559B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9146DB-258F-FA5C-8092-D6185A59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3DD2D0-4313-4512-9357-E7BE6E301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65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A82BEE9-018F-9650-43C9-23C225B7F4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48FE0E3-3289-35AF-C558-8804C33FB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E3C0D1-ED3A-60AE-F094-4356DB8E3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AE5DF6E-AC3C-E65B-89CC-FEA58BF23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E093D7-7D74-E81B-D8EF-2EF628E07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079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64897D3-AC06-3C3B-79EC-1F2C95264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5590B65-0226-34B4-149D-3753316C0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FAE018B-54EB-2AE7-1A8E-066531589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57ABB-49DD-4A7C-ADAC-623CC5727F9C}" type="datetimeFigureOut">
              <a:rPr lang="ko-KR" altLang="en-US" smtClean="0"/>
              <a:t>2025-04-04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4FFD30-7AB4-7374-0C69-F72D8DDDE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3C6FDC-A7F4-A600-0D14-66557DDEF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3CBA4-46C1-461E-9815-45D01FA256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7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.wmf"/><Relationship Id="rId2" Type="http://schemas.openxmlformats.org/officeDocument/2006/relationships/tags" Target="../tags/tag10.xml"/><Relationship Id="rId1" Type="http://schemas.openxmlformats.org/officeDocument/2006/relationships/vmlDrawing" Target="../drawings/vmlDrawing1.vml"/><Relationship Id="rId6" Type="http://schemas.openxmlformats.org/officeDocument/2006/relationships/tags" Target="../tags/tag14.xml"/><Relationship Id="rId11" Type="http://schemas.openxmlformats.org/officeDocument/2006/relationships/oleObject" Target="../embeddings/oleObject1.bin"/><Relationship Id="rId5" Type="http://schemas.openxmlformats.org/officeDocument/2006/relationships/tags" Target="../tags/tag13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12.xml"/><Relationship Id="rId9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10" Type="http://schemas.openxmlformats.org/officeDocument/2006/relationships/notesSlide" Target="../notesSlides/notesSlide10.xml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64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6.xml"/><Relationship Id="rId4" Type="http://schemas.openxmlformats.org/officeDocument/2006/relationships/tags" Target="../tags/tag6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5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4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image" Target="../media/image3.png"/><Relationship Id="rId5" Type="http://schemas.openxmlformats.org/officeDocument/2006/relationships/tags" Target="../tags/tag71.xml"/><Relationship Id="rId10" Type="http://schemas.openxmlformats.org/officeDocument/2006/relationships/notesSlide" Target="../notesSlides/notesSlide14.xml"/><Relationship Id="rId4" Type="http://schemas.openxmlformats.org/officeDocument/2006/relationships/tags" Target="../tags/tag70.xml"/><Relationship Id="rId9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77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9" Type="http://schemas.openxmlformats.org/officeDocument/2006/relationships/notesSlide" Target="../notesSlides/notesSlide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3.xml"/><Relationship Id="rId4" Type="http://schemas.openxmlformats.org/officeDocument/2006/relationships/tags" Target="../tags/tag10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8.xml"/><Relationship Id="rId4" Type="http://schemas.openxmlformats.org/officeDocument/2006/relationships/tags" Target="../tags/tag10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3.xml"/><Relationship Id="rId4" Type="http://schemas.openxmlformats.org/officeDocument/2006/relationships/tags" Target="../tags/tag1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9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9" Type="http://schemas.openxmlformats.org/officeDocument/2006/relationships/notesSlide" Target="../notesSlides/notesSlide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9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9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9" Type="http://schemas.openxmlformats.org/officeDocument/2006/relationships/notesSlide" Target="../notesSlides/notesSlide2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9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9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166.xml"/><Relationship Id="rId7" Type="http://schemas.openxmlformats.org/officeDocument/2006/relationships/notesSlide" Target="../notesSlides/notesSlide30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8.xml"/><Relationship Id="rId4" Type="http://schemas.openxmlformats.org/officeDocument/2006/relationships/tags" Target="../tags/tag16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9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194.xml"/><Relationship Id="rId7" Type="http://schemas.openxmlformats.org/officeDocument/2006/relationships/notesSlide" Target="../notesSlides/notesSlide35.xml"/><Relationship Id="rId2" Type="http://schemas.openxmlformats.org/officeDocument/2006/relationships/tags" Target="../tags/tag193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6.xml"/><Relationship Id="rId4" Type="http://schemas.openxmlformats.org/officeDocument/2006/relationships/tags" Target="../tags/tag195.xml"/><Relationship Id="rId9" Type="http://schemas.openxmlformats.org/officeDocument/2006/relationships/image" Target="../media/image1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notesSlide" Target="../notesSlides/notesSlide3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D1CAE0-715C-0B35-4F0E-A2B838923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74981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자산 관리 프로그램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97C3741-26EA-9CD1-3028-34EA4716A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12603"/>
            <a:ext cx="9144000" cy="951108"/>
          </a:xfrm>
        </p:spPr>
        <p:txBody>
          <a:bodyPr>
            <a:normAutofit/>
          </a:bodyPr>
          <a:lstStyle/>
          <a:p>
            <a:r>
              <a:rPr lang="en-US" altLang="ko-KR" sz="60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60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ko-KR" altLang="en-US" sz="6000" dirty="0"/>
          </a:p>
        </p:txBody>
      </p:sp>
    </p:spTree>
    <p:extLst>
      <p:ext uri="{BB962C8B-B14F-4D97-AF65-F5344CB8AC3E}">
        <p14:creationId xmlns:p14="http://schemas.microsoft.com/office/powerpoint/2010/main" val="4114158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2661A8-0D68-1AB8-E92F-71F41C7EC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sz="3600" dirty="0"/>
              <a:t>단계 분리</a:t>
            </a:r>
          </a:p>
        </p:txBody>
      </p:sp>
      <p:graphicFrame>
        <p:nvGraphicFramePr>
          <p:cNvPr id="8" name="표 8">
            <a:extLst>
              <a:ext uri="{FF2B5EF4-FFF2-40B4-BE49-F238E27FC236}">
                <a16:creationId xmlns:a16="http://schemas.microsoft.com/office/drawing/2014/main" id="{EF9D4CFB-9836-7936-B57F-627A7B45F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446564"/>
              </p:ext>
            </p:extLst>
          </p:nvPr>
        </p:nvGraphicFramePr>
        <p:xfrm>
          <a:off x="953154" y="2851315"/>
          <a:ext cx="9305304" cy="38278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8408">
                  <a:extLst>
                    <a:ext uri="{9D8B030D-6E8A-4147-A177-3AD203B41FA5}">
                      <a16:colId xmlns:a16="http://schemas.microsoft.com/office/drawing/2014/main" val="3384401922"/>
                    </a:ext>
                  </a:extLst>
                </a:gridCol>
                <a:gridCol w="940356">
                  <a:extLst>
                    <a:ext uri="{9D8B030D-6E8A-4147-A177-3AD203B41FA5}">
                      <a16:colId xmlns:a16="http://schemas.microsoft.com/office/drawing/2014/main" val="1951472284"/>
                    </a:ext>
                  </a:extLst>
                </a:gridCol>
                <a:gridCol w="1055802">
                  <a:extLst>
                    <a:ext uri="{9D8B030D-6E8A-4147-A177-3AD203B41FA5}">
                      <a16:colId xmlns:a16="http://schemas.microsoft.com/office/drawing/2014/main" val="2982597779"/>
                    </a:ext>
                  </a:extLst>
                </a:gridCol>
                <a:gridCol w="6730738">
                  <a:extLst>
                    <a:ext uri="{9D8B030D-6E8A-4147-A177-3AD203B41FA5}">
                      <a16:colId xmlns:a16="http://schemas.microsoft.com/office/drawing/2014/main" val="1110606112"/>
                    </a:ext>
                  </a:extLst>
                </a:gridCol>
              </a:tblGrid>
              <a:tr h="2880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no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권한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5098821"/>
                  </a:ext>
                </a:extLst>
              </a:tr>
              <a:tr h="13085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1</a:t>
                      </a:r>
                      <a:endParaRPr lang="ko-KR" alt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Admin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Owner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dirty="0"/>
                        <a:t> - </a:t>
                      </a:r>
                      <a:r>
                        <a:rPr lang="en-US" altLang="ko-KR" sz="1400" dirty="0" err="1"/>
                        <a:t>Itman</a:t>
                      </a:r>
                      <a:r>
                        <a:rPr lang="ko-KR" altLang="en-US" sz="1400" dirty="0"/>
                        <a:t>에 회원가입한 이메일로 그룹원 초대 </a:t>
                      </a:r>
                      <a:r>
                        <a:rPr lang="en-US" altLang="ko-KR" sz="1400" dirty="0"/>
                        <a:t>&amp; </a:t>
                      </a:r>
                      <a:r>
                        <a:rPr lang="ko-KR" altLang="en-US" sz="1400" dirty="0"/>
                        <a:t>권한 부여</a:t>
                      </a:r>
                      <a:endParaRPr lang="en-US" altLang="ko-KR" sz="1400" dirty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dirty="0"/>
                        <a:t> - </a:t>
                      </a:r>
                      <a:r>
                        <a:rPr lang="ko-KR" altLang="en-US" sz="1400" dirty="0"/>
                        <a:t>그룹원 관리</a:t>
                      </a:r>
                      <a:endParaRPr lang="en-US" altLang="ko-KR" sz="1400" dirty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dirty="0"/>
                        <a:t> - </a:t>
                      </a:r>
                      <a:r>
                        <a:rPr lang="ko-KR" altLang="en-US" sz="1400" dirty="0"/>
                        <a:t>자산 관리</a:t>
                      </a:r>
                      <a:endParaRPr lang="en-US" altLang="ko-KR" sz="1400" dirty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400" dirty="0"/>
                        <a:t> - </a:t>
                      </a:r>
                      <a:r>
                        <a:rPr lang="ko-KR" altLang="en-US" sz="1400" dirty="0"/>
                        <a:t>권한 이전</a:t>
                      </a:r>
                      <a:endParaRPr lang="en-US" altLang="ko-K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422495"/>
                  </a:ext>
                </a:extLst>
              </a:tr>
              <a:tr h="6198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2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Admin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 - </a:t>
                      </a:r>
                      <a:r>
                        <a:rPr lang="ko-KR" altLang="en-US" sz="1400" dirty="0"/>
                        <a:t>초대는 승인해야 완료되고 권한은 승인없이 자동 부여됨</a:t>
                      </a:r>
                      <a:endParaRPr lang="en-US" altLang="ko-KR" sz="140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 - </a:t>
                      </a:r>
                      <a:r>
                        <a:rPr lang="ko-KR" altLang="en-US" sz="1400" dirty="0"/>
                        <a:t>자산 등록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수정</a:t>
                      </a:r>
                      <a:r>
                        <a:rPr lang="en-US" altLang="ko-KR" sz="1400" dirty="0"/>
                        <a:t>, </a:t>
                      </a:r>
                      <a:r>
                        <a:rPr lang="ko-KR" altLang="en-US" sz="1400" dirty="0"/>
                        <a:t>삭제 가능</a:t>
                      </a:r>
                      <a:endParaRPr lang="en-US" altLang="ko-KR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9544815"/>
                  </a:ext>
                </a:extLst>
              </a:tr>
              <a:tr h="51351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3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Viewer</a:t>
                      </a:r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en-US" altLang="ko-KR" dirty="0"/>
                        <a:t>Viewer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/>
                        <a:t> - </a:t>
                      </a:r>
                      <a:r>
                        <a:rPr lang="ko-KR" altLang="en-US" sz="1400" dirty="0"/>
                        <a:t>초대 승인하면 해당 그룹 데이터 열람만 가능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0167520"/>
                  </a:ext>
                </a:extLst>
              </a:tr>
              <a:tr h="9888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/>
                        <a:t>4</a:t>
                      </a:r>
                      <a:endParaRPr lang="ko-KR" altLang="en-US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일반 직원</a:t>
                      </a:r>
                      <a:endParaRPr lang="en-US" altLang="ko-KR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일반 직원</a:t>
                      </a:r>
                      <a:endParaRPr lang="en-US" altLang="ko-K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400" b="0" dirty="0">
                          <a:solidFill>
                            <a:srgbClr val="000000"/>
                          </a:solidFill>
                          <a:effectLst/>
                        </a:rPr>
                        <a:t>- </a:t>
                      </a:r>
                      <a:r>
                        <a:rPr lang="ko-KR" altLang="en-US" sz="1400" b="0" dirty="0">
                          <a:solidFill>
                            <a:srgbClr val="000000"/>
                          </a:solidFill>
                          <a:effectLst/>
                        </a:rPr>
                        <a:t>관리자 권한 </a:t>
                      </a:r>
                      <a:r>
                        <a:rPr lang="en-US" altLang="ko-KR" sz="1400" b="0" dirty="0">
                          <a:solidFill>
                            <a:srgbClr val="000000"/>
                          </a:solidFill>
                          <a:effectLst/>
                        </a:rPr>
                        <a:t>x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effectLst/>
                        </a:rPr>
                        <a:t> - </a:t>
                      </a:r>
                      <a:r>
                        <a:rPr lang="en-US" altLang="ko-KR" sz="1400" b="1" dirty="0" err="1">
                          <a:solidFill>
                            <a:srgbClr val="000000"/>
                          </a:solidFill>
                          <a:effectLst/>
                        </a:rPr>
                        <a:t>ITMan</a:t>
                      </a:r>
                      <a:r>
                        <a:rPr lang="en-US" altLang="ko-KR" sz="1400" b="1" dirty="0">
                          <a:solidFill>
                            <a:srgbClr val="000000"/>
                          </a:solidFill>
                          <a:effectLst/>
                        </a:rPr>
                        <a:t>-PC </a:t>
                      </a:r>
                      <a:r>
                        <a:rPr lang="ko-KR" altLang="en-US" sz="1400" dirty="0"/>
                        <a:t>설치 후 기업 담당자에게 발급 받은 자산관리</a:t>
                      </a:r>
                      <a:r>
                        <a:rPr lang="en-US" altLang="ko-KR" sz="1400" dirty="0"/>
                        <a:t>ID</a:t>
                      </a:r>
                      <a:r>
                        <a:rPr lang="ko-KR" altLang="en-US" sz="1400" dirty="0"/>
                        <a:t>를 입력 후 저장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293976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E7783E1-F21C-C6A1-819F-74DE978320DC}"/>
              </a:ext>
            </a:extLst>
          </p:cNvPr>
          <p:cNvSpPr txBox="1"/>
          <p:nvPr/>
        </p:nvSpPr>
        <p:spPr>
          <a:xfrm>
            <a:off x="953154" y="1077248"/>
            <a:ext cx="6094428" cy="1700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-US" altLang="ko-KR" dirty="0"/>
              <a:t>1</a:t>
            </a:r>
            <a:r>
              <a:rPr lang="ko-KR" altLang="en-US" dirty="0"/>
              <a:t>차 </a:t>
            </a:r>
            <a:r>
              <a:rPr lang="en-US" altLang="ko-KR" dirty="0"/>
              <a:t>(</a:t>
            </a:r>
            <a:r>
              <a:rPr lang="ko-KR" altLang="en-US" dirty="0"/>
              <a:t>현재 기획서</a:t>
            </a:r>
            <a:r>
              <a:rPr lang="en-US" altLang="ko-KR" dirty="0"/>
              <a:t>)</a:t>
            </a:r>
          </a:p>
          <a:p>
            <a:pPr latinLnBrk="1">
              <a:lnSpc>
                <a:spcPct val="150000"/>
              </a:lnSpc>
            </a:pPr>
            <a:r>
              <a:rPr lang="en-US" altLang="ko-KR" dirty="0"/>
              <a:t> - </a:t>
            </a:r>
            <a:r>
              <a:rPr lang="ko-KR" altLang="en-US" dirty="0"/>
              <a:t>개인 회원가입</a:t>
            </a:r>
            <a:endParaRPr lang="en-US" altLang="ko-KR" dirty="0"/>
          </a:p>
          <a:p>
            <a:pPr latinLnBrk="1">
              <a:lnSpc>
                <a:spcPct val="150000"/>
              </a:lnSpc>
            </a:pPr>
            <a:r>
              <a:rPr lang="en-US" altLang="ko-KR" dirty="0"/>
              <a:t> - </a:t>
            </a:r>
            <a:r>
              <a:rPr lang="ko-KR" altLang="en-US" dirty="0"/>
              <a:t>그룹</a:t>
            </a:r>
            <a:r>
              <a:rPr lang="en-US" altLang="ko-KR" dirty="0"/>
              <a:t> </a:t>
            </a:r>
            <a:r>
              <a:rPr lang="ko-KR" altLang="en-US" dirty="0"/>
              <a:t>생성 후 그룹별 자산 관리</a:t>
            </a:r>
            <a:endParaRPr lang="en-US" altLang="ko-KR" dirty="0"/>
          </a:p>
          <a:p>
            <a:pPr latinLnBrk="1">
              <a:lnSpc>
                <a:spcPct val="150000"/>
              </a:lnSpc>
            </a:pPr>
            <a:r>
              <a:rPr lang="en-US" altLang="ko-KR" dirty="0"/>
              <a:t>2</a:t>
            </a:r>
            <a:r>
              <a:rPr lang="ko-KR" altLang="en-US" dirty="0"/>
              <a:t>차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6503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6116376-48B0-0546-4263-78F3B8EA6983}"/>
              </a:ext>
            </a:extLst>
          </p:cNvPr>
          <p:cNvSpPr/>
          <p:nvPr/>
        </p:nvSpPr>
        <p:spPr>
          <a:xfrm>
            <a:off x="4634291" y="1904296"/>
            <a:ext cx="199644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회원가입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7E982DD-92D1-CE07-D527-86FDEE47DA25}"/>
              </a:ext>
            </a:extLst>
          </p:cNvPr>
          <p:cNvSpPr/>
          <p:nvPr/>
        </p:nvSpPr>
        <p:spPr>
          <a:xfrm>
            <a:off x="6934850" y="1903724"/>
            <a:ext cx="259588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메인 화면</a:t>
            </a:r>
            <a:endParaRPr lang="en-US" altLang="ko-KR" dirty="0"/>
          </a:p>
          <a:p>
            <a:pPr algn="ctr"/>
            <a:r>
              <a:rPr lang="ko-KR" altLang="en-US" sz="1100" dirty="0"/>
              <a:t>그룹 생성 </a:t>
            </a:r>
            <a:r>
              <a:rPr lang="en-US" altLang="ko-KR" sz="1100" dirty="0"/>
              <a:t>or </a:t>
            </a:r>
            <a:r>
              <a:rPr lang="ko-KR" altLang="en-US" sz="1100" dirty="0"/>
              <a:t>초대 승인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F62E301-B52B-BFFA-50E8-A82CEF517E2D}"/>
              </a:ext>
            </a:extLst>
          </p:cNvPr>
          <p:cNvSpPr/>
          <p:nvPr/>
        </p:nvSpPr>
        <p:spPr>
          <a:xfrm>
            <a:off x="6272834" y="2822402"/>
            <a:ext cx="223520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그룹 메인 대시보드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760ACAD-8A6D-BFB1-5BDC-4BC14E897CB8}"/>
              </a:ext>
            </a:extLst>
          </p:cNvPr>
          <p:cNvSpPr/>
          <p:nvPr/>
        </p:nvSpPr>
        <p:spPr>
          <a:xfrm>
            <a:off x="-407419" y="4379430"/>
            <a:ext cx="1242574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자산 관리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2FCCCF0-1200-3D99-927E-063A3FA47EC7}"/>
              </a:ext>
            </a:extLst>
          </p:cNvPr>
          <p:cNvSpPr/>
          <p:nvPr/>
        </p:nvSpPr>
        <p:spPr>
          <a:xfrm>
            <a:off x="921990" y="4379430"/>
            <a:ext cx="1242574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직원 관리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364F1E5-1B11-4809-B366-EE6CD083959B}"/>
              </a:ext>
            </a:extLst>
          </p:cNvPr>
          <p:cNvSpPr/>
          <p:nvPr/>
        </p:nvSpPr>
        <p:spPr>
          <a:xfrm>
            <a:off x="10611045" y="4379430"/>
            <a:ext cx="93747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hlinkClick r:id="rId2" action="ppaction://hlinksldjump"/>
              </a:rPr>
              <a:t>자산 </a:t>
            </a:r>
            <a:endParaRPr lang="en-US" altLang="ko-KR" sz="1400" dirty="0">
              <a:hlinkClick r:id="rId2" action="ppaction://hlinksldjump"/>
            </a:endParaRPr>
          </a:p>
          <a:p>
            <a:pPr algn="ctr"/>
            <a:r>
              <a:rPr lang="ko-KR" altLang="en-US" sz="1400" dirty="0">
                <a:hlinkClick r:id="rId2" action="ppaction://hlinksldjump"/>
              </a:rPr>
              <a:t>히스토리</a:t>
            </a:r>
            <a:endParaRPr lang="ko-KR" altLang="en-US" sz="1400" dirty="0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1434167D-F4B5-4490-3DD4-4219D88FD3AF}"/>
              </a:ext>
            </a:extLst>
          </p:cNvPr>
          <p:cNvSpPr txBox="1">
            <a:spLocks/>
          </p:cNvSpPr>
          <p:nvPr/>
        </p:nvSpPr>
        <p:spPr>
          <a:xfrm>
            <a:off x="167640" y="28749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600" dirty="0"/>
              <a:t>1</a:t>
            </a:r>
            <a:r>
              <a:rPr lang="ko-KR" altLang="en-US" sz="3600" dirty="0"/>
              <a:t>차 </a:t>
            </a:r>
            <a:r>
              <a:rPr lang="ko-KR" altLang="en-US" sz="3600" dirty="0" err="1"/>
              <a:t>사이트맵</a:t>
            </a:r>
            <a:endParaRPr lang="ko-KR" altLang="en-US" sz="3600" dirty="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F7DB203-2B09-B99E-0BC8-5D2BF36C81B5}"/>
              </a:ext>
            </a:extLst>
          </p:cNvPr>
          <p:cNvCxnSpPr>
            <a:endCxn id="6" idx="0"/>
          </p:cNvCxnSpPr>
          <p:nvPr/>
        </p:nvCxnSpPr>
        <p:spPr>
          <a:xfrm>
            <a:off x="7390434" y="2466796"/>
            <a:ext cx="0" cy="3556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3BE3DEF-445C-0217-1C8B-FAF76C8976B3}"/>
              </a:ext>
            </a:extLst>
          </p:cNvPr>
          <p:cNvSpPr/>
          <p:nvPr/>
        </p:nvSpPr>
        <p:spPr>
          <a:xfrm>
            <a:off x="4634291" y="978424"/>
            <a:ext cx="199644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로그인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3967D59-2D7F-7322-A349-AF3372697AE6}"/>
              </a:ext>
            </a:extLst>
          </p:cNvPr>
          <p:cNvSpPr/>
          <p:nvPr/>
        </p:nvSpPr>
        <p:spPr>
          <a:xfrm>
            <a:off x="2333732" y="1903724"/>
            <a:ext cx="199644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비밀번호 찾기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16C7CBE-2B8C-E752-631B-FD1F39CAD43D}"/>
              </a:ext>
            </a:extLst>
          </p:cNvPr>
          <p:cNvSpPr/>
          <p:nvPr/>
        </p:nvSpPr>
        <p:spPr>
          <a:xfrm>
            <a:off x="2257605" y="4379430"/>
            <a:ext cx="1241098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부서 관리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FB6981C-3692-8E5D-5AE4-18BFC7027F90}"/>
              </a:ext>
            </a:extLst>
          </p:cNvPr>
          <p:cNvSpPr/>
          <p:nvPr/>
        </p:nvSpPr>
        <p:spPr>
          <a:xfrm>
            <a:off x="3601171" y="4385316"/>
            <a:ext cx="1241098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직위 관리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4070562-0298-FABB-0D99-DB5FE6281B6B}"/>
              </a:ext>
            </a:extLst>
          </p:cNvPr>
          <p:cNvSpPr/>
          <p:nvPr/>
        </p:nvSpPr>
        <p:spPr>
          <a:xfrm>
            <a:off x="4930494" y="4385316"/>
            <a:ext cx="1241098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구매처 </a:t>
            </a:r>
            <a:r>
              <a:rPr lang="ko-KR" altLang="en-US" sz="1400" dirty="0"/>
              <a:t>관리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00CCFE4-EDB5-A2D0-8B6E-9B126D3597D4}"/>
              </a:ext>
            </a:extLst>
          </p:cNvPr>
          <p:cNvSpPr/>
          <p:nvPr/>
        </p:nvSpPr>
        <p:spPr>
          <a:xfrm>
            <a:off x="6272751" y="4379430"/>
            <a:ext cx="1242574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위치 관리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39B96CB-9B12-0C06-B663-D2B47BE29650}"/>
              </a:ext>
            </a:extLst>
          </p:cNvPr>
          <p:cNvSpPr/>
          <p:nvPr/>
        </p:nvSpPr>
        <p:spPr>
          <a:xfrm>
            <a:off x="9113681" y="4379430"/>
            <a:ext cx="1396372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직원 상태 관리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E3D8102-E7FD-E745-9B75-225B35429DBE}"/>
              </a:ext>
            </a:extLst>
          </p:cNvPr>
          <p:cNvSpPr/>
          <p:nvPr/>
        </p:nvSpPr>
        <p:spPr>
          <a:xfrm>
            <a:off x="7616317" y="4379430"/>
            <a:ext cx="1396372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/>
              <a:t>자산 </a:t>
            </a:r>
            <a:r>
              <a:rPr lang="ko-KR" altLang="en-US" sz="1400" dirty="0"/>
              <a:t>상태 관리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53A9E09-A985-A225-C8F1-EA5799C5FAAE}"/>
              </a:ext>
            </a:extLst>
          </p:cNvPr>
          <p:cNvSpPr/>
          <p:nvPr/>
        </p:nvSpPr>
        <p:spPr>
          <a:xfrm>
            <a:off x="-330529" y="5069158"/>
            <a:ext cx="1050192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자산 생성</a:t>
            </a:r>
            <a:endParaRPr lang="en-US" altLang="ko-KR" sz="1100" dirty="0"/>
          </a:p>
          <a:p>
            <a:pPr algn="ctr"/>
            <a:r>
              <a:rPr lang="ko-KR" altLang="en-US" sz="1100" dirty="0"/>
              <a:t>자산 상세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243E64C-871B-1821-4C1E-BC8791D058CB}"/>
              </a:ext>
            </a:extLst>
          </p:cNvPr>
          <p:cNvSpPr/>
          <p:nvPr/>
        </p:nvSpPr>
        <p:spPr>
          <a:xfrm>
            <a:off x="1018181" y="5069158"/>
            <a:ext cx="1050192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직원 등록</a:t>
            </a:r>
            <a:endParaRPr lang="en-US" altLang="ko-KR" sz="1100" dirty="0"/>
          </a:p>
          <a:p>
            <a:pPr algn="ctr"/>
            <a:r>
              <a:rPr lang="ko-KR" altLang="en-US" sz="1100" dirty="0"/>
              <a:t>직원 상세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563E824-232F-20DF-0E2E-2AF1B5A7B29A}"/>
              </a:ext>
            </a:extLst>
          </p:cNvPr>
          <p:cNvSpPr/>
          <p:nvPr/>
        </p:nvSpPr>
        <p:spPr>
          <a:xfrm>
            <a:off x="2353058" y="5069158"/>
            <a:ext cx="1050192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/>
              <a:t>부서 생성</a:t>
            </a:r>
            <a:endParaRPr lang="ko-KR" altLang="en-US" sz="11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35039F2-5EA7-627D-99ED-85C235DD8595}"/>
              </a:ext>
            </a:extLst>
          </p:cNvPr>
          <p:cNvSpPr/>
          <p:nvPr/>
        </p:nvSpPr>
        <p:spPr>
          <a:xfrm>
            <a:off x="3696624" y="5069158"/>
            <a:ext cx="1050192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직위 생성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380F9163-A98E-95E5-2E1B-96274C80EBAA}"/>
              </a:ext>
            </a:extLst>
          </p:cNvPr>
          <p:cNvSpPr/>
          <p:nvPr/>
        </p:nvSpPr>
        <p:spPr>
          <a:xfrm>
            <a:off x="5004460" y="5069158"/>
            <a:ext cx="1050192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구매처 생성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66CF12DD-AD8F-B319-4A25-E94C11C9FDB3}"/>
              </a:ext>
            </a:extLst>
          </p:cNvPr>
          <p:cNvSpPr/>
          <p:nvPr/>
        </p:nvSpPr>
        <p:spPr>
          <a:xfrm>
            <a:off x="6368942" y="5069158"/>
            <a:ext cx="1050192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위치 생성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15BD2333-9E13-D053-6F7B-5F1752D08C31}"/>
              </a:ext>
            </a:extLst>
          </p:cNvPr>
          <p:cNvSpPr/>
          <p:nvPr/>
        </p:nvSpPr>
        <p:spPr>
          <a:xfrm>
            <a:off x="7713838" y="5056841"/>
            <a:ext cx="120133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자산 상태</a:t>
            </a:r>
            <a:r>
              <a:rPr lang="en-US" altLang="ko-KR" sz="1100" dirty="0"/>
              <a:t> </a:t>
            </a:r>
            <a:r>
              <a:rPr lang="ko-KR" altLang="en-US" sz="1100" dirty="0"/>
              <a:t>생성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3E06D317-2DF6-D98B-1412-6E002B2911F4}"/>
              </a:ext>
            </a:extLst>
          </p:cNvPr>
          <p:cNvSpPr/>
          <p:nvPr/>
        </p:nvSpPr>
        <p:spPr>
          <a:xfrm>
            <a:off x="9238382" y="5056841"/>
            <a:ext cx="114697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직원 상태 생성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028E674-9E7C-6EDE-6643-53F47DDF3C0E}"/>
              </a:ext>
            </a:extLst>
          </p:cNvPr>
          <p:cNvSpPr/>
          <p:nvPr/>
        </p:nvSpPr>
        <p:spPr>
          <a:xfrm>
            <a:off x="10669200" y="5056841"/>
            <a:ext cx="82116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자산</a:t>
            </a:r>
            <a:endParaRPr lang="en-US" altLang="ko-KR" sz="1050" dirty="0"/>
          </a:p>
          <a:p>
            <a:pPr algn="ctr"/>
            <a:r>
              <a:rPr lang="ko-KR" altLang="en-US" sz="1050" dirty="0"/>
              <a:t>히스토리 상세</a:t>
            </a:r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A80E8305-43C7-3FBE-6C84-C15827449642}"/>
              </a:ext>
            </a:extLst>
          </p:cNvPr>
          <p:cNvCxnSpPr>
            <a:cxnSpLocks/>
            <a:stCxn id="13" idx="2"/>
            <a:endCxn id="3" idx="0"/>
          </p:cNvCxnSpPr>
          <p:nvPr/>
        </p:nvCxnSpPr>
        <p:spPr>
          <a:xfrm>
            <a:off x="5632511" y="1547384"/>
            <a:ext cx="0" cy="356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949A26B9-2F95-1226-B186-C05CAE4475DA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 rot="5400000">
            <a:off x="4304062" y="575275"/>
            <a:ext cx="356340" cy="230055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연결선: 꺾임 46">
            <a:extLst>
              <a:ext uri="{FF2B5EF4-FFF2-40B4-BE49-F238E27FC236}">
                <a16:creationId xmlns:a16="http://schemas.microsoft.com/office/drawing/2014/main" id="{491420DE-13B9-4B7B-DDEA-9A5CD8489F7D}"/>
              </a:ext>
            </a:extLst>
          </p:cNvPr>
          <p:cNvCxnSpPr>
            <a:cxnSpLocks/>
            <a:stCxn id="13" idx="2"/>
            <a:endCxn id="5" idx="0"/>
          </p:cNvCxnSpPr>
          <p:nvPr/>
        </p:nvCxnSpPr>
        <p:spPr>
          <a:xfrm rot="16200000" flipH="1">
            <a:off x="6754480" y="425414"/>
            <a:ext cx="356340" cy="260027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E363BD5C-CD23-01F4-057F-61E118E6D181}"/>
              </a:ext>
            </a:extLst>
          </p:cNvPr>
          <p:cNvCxnSpPr>
            <a:stCxn id="6" idx="2"/>
            <a:endCxn id="7" idx="0"/>
          </p:cNvCxnSpPr>
          <p:nvPr/>
        </p:nvCxnSpPr>
        <p:spPr>
          <a:xfrm rot="5400000">
            <a:off x="3308117" y="297113"/>
            <a:ext cx="988068" cy="71765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연결선: 꺾임 53">
            <a:extLst>
              <a:ext uri="{FF2B5EF4-FFF2-40B4-BE49-F238E27FC236}">
                <a16:creationId xmlns:a16="http://schemas.microsoft.com/office/drawing/2014/main" id="{F440C710-93CF-2B9E-57CB-73A03434B5D3}"/>
              </a:ext>
            </a:extLst>
          </p:cNvPr>
          <p:cNvCxnSpPr>
            <a:stCxn id="6" idx="2"/>
            <a:endCxn id="8" idx="0"/>
          </p:cNvCxnSpPr>
          <p:nvPr/>
        </p:nvCxnSpPr>
        <p:spPr>
          <a:xfrm rot="5400000">
            <a:off x="3972822" y="961818"/>
            <a:ext cx="988068" cy="584715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7432BE58-EBD3-025F-C641-C3BFF3910E0D}"/>
              </a:ext>
            </a:extLst>
          </p:cNvPr>
          <p:cNvCxnSpPr>
            <a:stCxn id="6" idx="2"/>
            <a:endCxn id="35" idx="0"/>
          </p:cNvCxnSpPr>
          <p:nvPr/>
        </p:nvCxnSpPr>
        <p:spPr>
          <a:xfrm rot="5400000">
            <a:off x="4640260" y="1629256"/>
            <a:ext cx="988068" cy="451228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2FC871ED-1CC2-E10F-6386-079E17228BDA}"/>
              </a:ext>
            </a:extLst>
          </p:cNvPr>
          <p:cNvCxnSpPr>
            <a:stCxn id="6" idx="2"/>
            <a:endCxn id="2" idx="0"/>
          </p:cNvCxnSpPr>
          <p:nvPr/>
        </p:nvCxnSpPr>
        <p:spPr>
          <a:xfrm rot="5400000">
            <a:off x="5309100" y="2303982"/>
            <a:ext cx="993954" cy="316871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FE557FDD-1085-061B-A223-96D030B140C1}"/>
              </a:ext>
            </a:extLst>
          </p:cNvPr>
          <p:cNvCxnSpPr>
            <a:stCxn id="6" idx="2"/>
            <a:endCxn id="4" idx="0"/>
          </p:cNvCxnSpPr>
          <p:nvPr/>
        </p:nvCxnSpPr>
        <p:spPr>
          <a:xfrm rot="5400000">
            <a:off x="5973762" y="2968644"/>
            <a:ext cx="993954" cy="18393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45A4C470-4953-33AD-361B-D4910DED61D7}"/>
              </a:ext>
            </a:extLst>
          </p:cNvPr>
          <p:cNvCxnSpPr>
            <a:stCxn id="6" idx="2"/>
            <a:endCxn id="14" idx="0"/>
          </p:cNvCxnSpPr>
          <p:nvPr/>
        </p:nvCxnSpPr>
        <p:spPr>
          <a:xfrm rot="5400000">
            <a:off x="6648202" y="3637198"/>
            <a:ext cx="988068" cy="49639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AFD388EA-5593-7439-A829-B9D964CF6DED}"/>
              </a:ext>
            </a:extLst>
          </p:cNvPr>
          <p:cNvCxnSpPr>
            <a:stCxn id="6" idx="2"/>
            <a:endCxn id="20" idx="0"/>
          </p:cNvCxnSpPr>
          <p:nvPr/>
        </p:nvCxnSpPr>
        <p:spPr>
          <a:xfrm rot="16200000" flipH="1">
            <a:off x="7358434" y="3423361"/>
            <a:ext cx="988068" cy="92406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연결선: 꺾임 67">
            <a:extLst>
              <a:ext uri="{FF2B5EF4-FFF2-40B4-BE49-F238E27FC236}">
                <a16:creationId xmlns:a16="http://schemas.microsoft.com/office/drawing/2014/main" id="{B50DB8D7-A4E1-88DC-B764-13854D83C884}"/>
              </a:ext>
            </a:extLst>
          </p:cNvPr>
          <p:cNvCxnSpPr>
            <a:stCxn id="6" idx="2"/>
            <a:endCxn id="18" idx="0"/>
          </p:cNvCxnSpPr>
          <p:nvPr/>
        </p:nvCxnSpPr>
        <p:spPr>
          <a:xfrm rot="16200000" flipH="1">
            <a:off x="8107116" y="2674679"/>
            <a:ext cx="988068" cy="242143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연결선: 꺾임 69">
            <a:extLst>
              <a:ext uri="{FF2B5EF4-FFF2-40B4-BE49-F238E27FC236}">
                <a16:creationId xmlns:a16="http://schemas.microsoft.com/office/drawing/2014/main" id="{CC0A90BC-B365-4992-1B2C-D22345D08A69}"/>
              </a:ext>
            </a:extLst>
          </p:cNvPr>
          <p:cNvCxnSpPr>
            <a:stCxn id="6" idx="2"/>
            <a:endCxn id="9" idx="0"/>
          </p:cNvCxnSpPr>
          <p:nvPr/>
        </p:nvCxnSpPr>
        <p:spPr>
          <a:xfrm rot="16200000" flipH="1">
            <a:off x="8741073" y="2040723"/>
            <a:ext cx="988068" cy="368934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64F76933-7B6D-A5FB-7C12-1D50A8C201CA}"/>
              </a:ext>
            </a:extLst>
          </p:cNvPr>
          <p:cNvSpPr/>
          <p:nvPr/>
        </p:nvSpPr>
        <p:spPr>
          <a:xfrm>
            <a:off x="203900" y="1903724"/>
            <a:ext cx="199644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이메일 찾기</a:t>
            </a:r>
          </a:p>
        </p:txBody>
      </p:sp>
      <p:cxnSp>
        <p:nvCxnSpPr>
          <p:cNvPr id="73" name="연결선: 꺾임 72">
            <a:extLst>
              <a:ext uri="{FF2B5EF4-FFF2-40B4-BE49-F238E27FC236}">
                <a16:creationId xmlns:a16="http://schemas.microsoft.com/office/drawing/2014/main" id="{111DF4AC-EC9D-D933-441D-2E32A3C614D7}"/>
              </a:ext>
            </a:extLst>
          </p:cNvPr>
          <p:cNvCxnSpPr>
            <a:stCxn id="13" idx="2"/>
            <a:endCxn id="71" idx="0"/>
          </p:cNvCxnSpPr>
          <p:nvPr/>
        </p:nvCxnSpPr>
        <p:spPr>
          <a:xfrm rot="5400000">
            <a:off x="3239146" y="-489641"/>
            <a:ext cx="356340" cy="443039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37FC618-8368-D4EC-B9B5-845BB77426F9}"/>
              </a:ext>
            </a:extLst>
          </p:cNvPr>
          <p:cNvSpPr/>
          <p:nvPr/>
        </p:nvSpPr>
        <p:spPr>
          <a:xfrm>
            <a:off x="8810899" y="2828752"/>
            <a:ext cx="1388483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마이페이지</a:t>
            </a:r>
          </a:p>
        </p:txBody>
      </p: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FA43487C-2E5F-BE70-AEAD-915D0B8CD1BA}"/>
              </a:ext>
            </a:extLst>
          </p:cNvPr>
          <p:cNvCxnSpPr>
            <a:stCxn id="6" idx="3"/>
            <a:endCxn id="10" idx="1"/>
          </p:cNvCxnSpPr>
          <p:nvPr/>
        </p:nvCxnSpPr>
        <p:spPr>
          <a:xfrm>
            <a:off x="8508034" y="3106882"/>
            <a:ext cx="302865" cy="6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53473C8-9954-F771-04AD-C7B91345FE63}"/>
              </a:ext>
            </a:extLst>
          </p:cNvPr>
          <p:cNvSpPr/>
          <p:nvPr/>
        </p:nvSpPr>
        <p:spPr>
          <a:xfrm>
            <a:off x="10656428" y="1691600"/>
            <a:ext cx="1388483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그룹관리</a:t>
            </a:r>
            <a:endParaRPr lang="ko-KR" altLang="en-US" dirty="0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9EFB776D-80BB-807D-B081-D1FA56F223D5}"/>
              </a:ext>
            </a:extLst>
          </p:cNvPr>
          <p:cNvSpPr/>
          <p:nvPr/>
        </p:nvSpPr>
        <p:spPr>
          <a:xfrm>
            <a:off x="10656428" y="2438485"/>
            <a:ext cx="1388483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서비스 이용 약관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541FA43C-C242-E489-24BA-B6D003EB98AE}"/>
              </a:ext>
            </a:extLst>
          </p:cNvPr>
          <p:cNvSpPr/>
          <p:nvPr/>
        </p:nvSpPr>
        <p:spPr>
          <a:xfrm>
            <a:off x="10656427" y="3206318"/>
            <a:ext cx="1388483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계정 탈퇴</a:t>
            </a:r>
          </a:p>
        </p:txBody>
      </p:sp>
      <p:cxnSp>
        <p:nvCxnSpPr>
          <p:cNvPr id="76" name="연결선: 꺾임 75">
            <a:extLst>
              <a:ext uri="{FF2B5EF4-FFF2-40B4-BE49-F238E27FC236}">
                <a16:creationId xmlns:a16="http://schemas.microsoft.com/office/drawing/2014/main" id="{5B5EB8BF-A7FC-5CD9-880E-D29CCB933F22}"/>
              </a:ext>
            </a:extLst>
          </p:cNvPr>
          <p:cNvCxnSpPr>
            <a:stCxn id="10" idx="3"/>
            <a:endCxn id="67" idx="1"/>
          </p:cNvCxnSpPr>
          <p:nvPr/>
        </p:nvCxnSpPr>
        <p:spPr>
          <a:xfrm flipV="1">
            <a:off x="10199382" y="1976080"/>
            <a:ext cx="457046" cy="113715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연결선: 꺾임 77">
            <a:extLst>
              <a:ext uri="{FF2B5EF4-FFF2-40B4-BE49-F238E27FC236}">
                <a16:creationId xmlns:a16="http://schemas.microsoft.com/office/drawing/2014/main" id="{D8997512-7CBD-5644-81B9-5594C713B800}"/>
              </a:ext>
            </a:extLst>
          </p:cNvPr>
          <p:cNvCxnSpPr>
            <a:stCxn id="10" idx="3"/>
            <a:endCxn id="69" idx="1"/>
          </p:cNvCxnSpPr>
          <p:nvPr/>
        </p:nvCxnSpPr>
        <p:spPr>
          <a:xfrm flipV="1">
            <a:off x="10199382" y="2722965"/>
            <a:ext cx="457046" cy="39026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연결선: 꺾임 79">
            <a:extLst>
              <a:ext uri="{FF2B5EF4-FFF2-40B4-BE49-F238E27FC236}">
                <a16:creationId xmlns:a16="http://schemas.microsoft.com/office/drawing/2014/main" id="{DF23AEC8-021F-CF4D-E2BC-13172B19C105}"/>
              </a:ext>
            </a:extLst>
          </p:cNvPr>
          <p:cNvCxnSpPr>
            <a:stCxn id="10" idx="3"/>
            <a:endCxn id="72" idx="1"/>
          </p:cNvCxnSpPr>
          <p:nvPr/>
        </p:nvCxnSpPr>
        <p:spPr>
          <a:xfrm>
            <a:off x="10199382" y="3113232"/>
            <a:ext cx="457045" cy="3775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B2EDD13-4C5A-F434-D11B-F0D89B430BC6}"/>
              </a:ext>
            </a:extLst>
          </p:cNvPr>
          <p:cNvSpPr/>
          <p:nvPr/>
        </p:nvSpPr>
        <p:spPr>
          <a:xfrm>
            <a:off x="11649507" y="4379430"/>
            <a:ext cx="93747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시스템 </a:t>
            </a:r>
            <a:endParaRPr lang="en-US" altLang="ko-KR" sz="1400" dirty="0"/>
          </a:p>
          <a:p>
            <a:pPr algn="ctr"/>
            <a:r>
              <a:rPr lang="ko-KR" altLang="en-US" sz="1400" dirty="0"/>
              <a:t>히스토리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04B60E4-0C49-2C60-F12F-31FE0899663F}"/>
              </a:ext>
            </a:extLst>
          </p:cNvPr>
          <p:cNvSpPr/>
          <p:nvPr/>
        </p:nvSpPr>
        <p:spPr>
          <a:xfrm>
            <a:off x="11707662" y="5056841"/>
            <a:ext cx="821160" cy="5689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dirty="0"/>
              <a:t>시스템</a:t>
            </a:r>
            <a:endParaRPr lang="en-US" altLang="ko-KR" sz="1050" dirty="0"/>
          </a:p>
          <a:p>
            <a:pPr algn="ctr"/>
            <a:r>
              <a:rPr lang="ko-KR" altLang="en-US" sz="1050" dirty="0"/>
              <a:t>히스토리 상세</a:t>
            </a:r>
          </a:p>
        </p:txBody>
      </p:sp>
      <p:cxnSp>
        <p:nvCxnSpPr>
          <p:cNvPr id="22" name="연결선: 꺾임 21">
            <a:extLst>
              <a:ext uri="{FF2B5EF4-FFF2-40B4-BE49-F238E27FC236}">
                <a16:creationId xmlns:a16="http://schemas.microsoft.com/office/drawing/2014/main" id="{368234F7-B185-3BBC-4AA9-AAE4004AC9D7}"/>
              </a:ext>
            </a:extLst>
          </p:cNvPr>
          <p:cNvCxnSpPr>
            <a:stCxn id="6" idx="2"/>
            <a:endCxn id="17" idx="0"/>
          </p:cNvCxnSpPr>
          <p:nvPr/>
        </p:nvCxnSpPr>
        <p:spPr>
          <a:xfrm rot="16200000" flipH="1">
            <a:off x="9260304" y="1521492"/>
            <a:ext cx="988068" cy="472780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2125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06A3DA8C-821A-46D1-3CE5-C72F530F04A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6250" y="755304"/>
            <a:ext cx="8741516" cy="5617517"/>
            <a:chOff x="595684" y="1261241"/>
            <a:chExt cx="6668464" cy="4352544"/>
          </a:xfrm>
        </p:grpSpPr>
        <p:sp>
          <p:nvSpPr>
            <p:cNvPr id="9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A31DFA0A-4BD1-E141-1625-313D97852064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95684" y="1445448"/>
              <a:ext cx="6668462" cy="416833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CD716BAB-227F-A865-EB98-B819701348D6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95686" y="1261241"/>
              <a:ext cx="6668462" cy="18420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11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8EAE2FCA-CA41-7709-A0DA-31D2619D913E}"/>
                </a:ext>
              </a:extLst>
            </p:cNvPr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7103277" y="1316444"/>
              <a:ext cx="75083" cy="7380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" name="제목 1">
            <a:extLst>
              <a:ext uri="{FF2B5EF4-FFF2-40B4-BE49-F238E27FC236}">
                <a16:creationId xmlns:a16="http://schemas.microsoft.com/office/drawing/2014/main" id="{AC9D0E90-6FEE-3146-3955-A7301D61BBE2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022135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메인 화면</a:t>
            </a:r>
          </a:p>
        </p:txBody>
      </p:sp>
      <p:sp>
        <p:nvSpPr>
          <p:cNvPr id="24" name="Button">
            <a:extLst>
              <a:ext uri="{FF2B5EF4-FFF2-40B4-BE49-F238E27FC236}">
                <a16:creationId xmlns:a16="http://schemas.microsoft.com/office/drawing/2014/main" id="{5F2281D7-BBE6-FE1B-5031-53B867AB26D0}"/>
              </a:ext>
            </a:extLst>
          </p:cNvPr>
          <p:cNvSpPr>
            <a:spLocks/>
          </p:cNvSpPr>
          <p:nvPr/>
        </p:nvSpPr>
        <p:spPr bwMode="auto">
          <a:xfrm>
            <a:off x="7381188" y="1030489"/>
            <a:ext cx="54675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Button">
            <a:extLst>
              <a:ext uri="{FF2B5EF4-FFF2-40B4-BE49-F238E27FC236}">
                <a16:creationId xmlns:a16="http://schemas.microsoft.com/office/drawing/2014/main" id="{56E62E1C-BF5D-70D4-00F2-8BAB5B80CE2A}"/>
              </a:ext>
            </a:extLst>
          </p:cNvPr>
          <p:cNvSpPr>
            <a:spLocks/>
          </p:cNvSpPr>
          <p:nvPr/>
        </p:nvSpPr>
        <p:spPr bwMode="auto">
          <a:xfrm>
            <a:off x="7927942" y="1369193"/>
            <a:ext cx="80812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F852916-1BA5-03C4-391D-674F772B370B}"/>
              </a:ext>
            </a:extLst>
          </p:cNvPr>
          <p:cNvSpPr/>
          <p:nvPr/>
        </p:nvSpPr>
        <p:spPr>
          <a:xfrm>
            <a:off x="591286" y="1727617"/>
            <a:ext cx="7711439" cy="464520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r>
              <a:rPr lang="ko-KR" altLang="en-US" dirty="0" err="1"/>
              <a:t>개인과</a:t>
            </a:r>
            <a:r>
              <a:rPr lang="ko-KR" altLang="en-US" dirty="0"/>
              <a:t> 기업이 할 수 있는 자산관리 시스템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자산 데이터와 코드 관리 전반에  활용할 수 있는 제품과 솔루션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무료로 이용해보기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유료로 더 많은 기능 사용하기</a:t>
            </a:r>
            <a:endParaRPr lang="en-US" altLang="ko-KR" dirty="0"/>
          </a:p>
        </p:txBody>
      </p:sp>
      <p:graphicFrame>
        <p:nvGraphicFramePr>
          <p:cNvPr id="28" name="표 4">
            <a:extLst>
              <a:ext uri="{FF2B5EF4-FFF2-40B4-BE49-F238E27FC236}">
                <a16:creationId xmlns:a16="http://schemas.microsoft.com/office/drawing/2014/main" id="{42799B79-E44C-BC1E-730A-7489A1CB7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525854"/>
              </p:ext>
            </p:extLst>
          </p:nvPr>
        </p:nvGraphicFramePr>
        <p:xfrm>
          <a:off x="8865027" y="884688"/>
          <a:ext cx="3279002" cy="3975883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7073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90826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42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로그인</a:t>
                      </a:r>
                      <a:r>
                        <a:rPr lang="en-US" altLang="ko-KR" sz="1050" dirty="0"/>
                        <a:t>or</a:t>
                      </a:r>
                      <a:r>
                        <a:rPr lang="ko-KR" altLang="en-US" sz="1050" dirty="0"/>
                        <a:t>회원가입 전</a:t>
                      </a:r>
                      <a:r>
                        <a:rPr lang="en-US" altLang="ko-KR" sz="1050" dirty="0"/>
                        <a:t>)</a:t>
                      </a:r>
                    </a:p>
                    <a:p>
                      <a:pPr latinLnBrk="1"/>
                      <a:r>
                        <a:rPr lang="ko-KR" altLang="en-US" sz="1050" dirty="0"/>
                        <a:t>로그인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회원가입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10787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로그인</a:t>
                      </a:r>
                      <a:r>
                        <a:rPr lang="en-US" altLang="ko-KR" sz="1050" dirty="0"/>
                        <a:t>&amp;</a:t>
                      </a:r>
                      <a:r>
                        <a:rPr lang="ko-KR" altLang="en-US" sz="1050" dirty="0"/>
                        <a:t>회원가입 후</a:t>
                      </a:r>
                      <a:r>
                        <a:rPr lang="en-US" altLang="ko-KR" sz="1050" dirty="0"/>
                        <a:t>)</a:t>
                      </a:r>
                    </a:p>
                    <a:p>
                      <a:pPr latinLnBrk="1"/>
                      <a:r>
                        <a:rPr lang="ko-KR" altLang="en-US" sz="1050" dirty="0"/>
                        <a:t>로그아웃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마이페이지 이동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7095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프로그램 내용 소개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3454206"/>
                  </a:ext>
                </a:extLst>
              </a:tr>
              <a:tr h="10787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프로그램 내용 소개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자산 관리 그룹 생성 버튼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로그인 전이면 로그인 페이지로 이동</a:t>
                      </a:r>
                      <a:r>
                        <a:rPr lang="en-US" altLang="ko-KR" sz="105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6310768"/>
                  </a:ext>
                </a:extLst>
              </a:tr>
            </a:tbl>
          </a:graphicData>
        </a:graphic>
      </p:graphicFrame>
      <p:sp>
        <p:nvSpPr>
          <p:cNvPr id="31" name="타원 30">
            <a:extLst>
              <a:ext uri="{FF2B5EF4-FFF2-40B4-BE49-F238E27FC236}">
                <a16:creationId xmlns:a16="http://schemas.microsoft.com/office/drawing/2014/main" id="{BBF61D44-ED70-CFDD-9DA9-64ABC522E9B8}"/>
              </a:ext>
            </a:extLst>
          </p:cNvPr>
          <p:cNvSpPr/>
          <p:nvPr/>
        </p:nvSpPr>
        <p:spPr>
          <a:xfrm>
            <a:off x="6976556" y="1007717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8DDBA5FE-F853-B2E6-A2D0-C554CC27DC8D}"/>
              </a:ext>
            </a:extLst>
          </p:cNvPr>
          <p:cNvSpPr/>
          <p:nvPr/>
        </p:nvSpPr>
        <p:spPr>
          <a:xfrm>
            <a:off x="6769166" y="136919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8C496727-3E00-D397-F89D-91295A27895C}"/>
              </a:ext>
            </a:extLst>
          </p:cNvPr>
          <p:cNvSpPr/>
          <p:nvPr/>
        </p:nvSpPr>
        <p:spPr>
          <a:xfrm>
            <a:off x="396514" y="450851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0E16D491-002A-5439-0101-24566B978354}"/>
              </a:ext>
            </a:extLst>
          </p:cNvPr>
          <p:cNvSpPr/>
          <p:nvPr/>
        </p:nvSpPr>
        <p:spPr>
          <a:xfrm>
            <a:off x="277856" y="173783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" name="Button">
            <a:extLst>
              <a:ext uri="{FF2B5EF4-FFF2-40B4-BE49-F238E27FC236}">
                <a16:creationId xmlns:a16="http://schemas.microsoft.com/office/drawing/2014/main" id="{AE8D3468-A540-35FC-9848-A4DB5A17270E}"/>
              </a:ext>
            </a:extLst>
          </p:cNvPr>
          <p:cNvSpPr>
            <a:spLocks/>
          </p:cNvSpPr>
          <p:nvPr/>
        </p:nvSpPr>
        <p:spPr bwMode="auto">
          <a:xfrm>
            <a:off x="8001631" y="1030489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회원가입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Button">
            <a:extLst>
              <a:ext uri="{FF2B5EF4-FFF2-40B4-BE49-F238E27FC236}">
                <a16:creationId xmlns:a16="http://schemas.microsoft.com/office/drawing/2014/main" id="{E1525FBB-3E8C-1CA1-E50B-BB16301419E5}"/>
              </a:ext>
            </a:extLst>
          </p:cNvPr>
          <p:cNvSpPr>
            <a:spLocks/>
          </p:cNvSpPr>
          <p:nvPr/>
        </p:nvSpPr>
        <p:spPr bwMode="auto">
          <a:xfrm>
            <a:off x="7173798" y="1369228"/>
            <a:ext cx="66387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56C8D1CC-BC31-7E7D-06E7-D0F1693D7BE6}"/>
              </a:ext>
            </a:extLst>
          </p:cNvPr>
          <p:cNvSpPr/>
          <p:nvPr/>
        </p:nvSpPr>
        <p:spPr>
          <a:xfrm>
            <a:off x="697778" y="4668835"/>
            <a:ext cx="2375555" cy="457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그룹 생성하기</a:t>
            </a:r>
          </a:p>
        </p:txBody>
      </p:sp>
      <p:sp>
        <p:nvSpPr>
          <p:cNvPr id="4" name="Label">
            <a:extLst>
              <a:ext uri="{FF2B5EF4-FFF2-40B4-BE49-F238E27FC236}">
                <a16:creationId xmlns:a16="http://schemas.microsoft.com/office/drawing/2014/main" id="{1B95C025-1F30-E021-86A8-14864A10421E}"/>
              </a:ext>
            </a:extLst>
          </p:cNvPr>
          <p:cNvSpPr txBox="1"/>
          <p:nvPr/>
        </p:nvSpPr>
        <p:spPr>
          <a:xfrm>
            <a:off x="3493546" y="1665322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Menu">
            <a:extLst>
              <a:ext uri="{FF2B5EF4-FFF2-40B4-BE49-F238E27FC236}">
                <a16:creationId xmlns:a16="http://schemas.microsoft.com/office/drawing/2014/main" id="{EAFAE909-8DC8-F7A7-157B-15C8E4D793C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42514" y="1113942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D96FC253-AEFE-8303-4415-7F4198B4454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24264" y="3476273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7" name="Item">
              <a:extLst>
                <a:ext uri="{FF2B5EF4-FFF2-40B4-BE49-F238E27FC236}">
                  <a16:creationId xmlns:a16="http://schemas.microsoft.com/office/drawing/2014/main" id="{0AFA39C6-91B0-BE6B-80D3-460FD42F663E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Item">
              <a:extLst>
                <a:ext uri="{FF2B5EF4-FFF2-40B4-BE49-F238E27FC236}">
                  <a16:creationId xmlns:a16="http://schemas.microsoft.com/office/drawing/2014/main" id="{2C6EA06D-579C-4F24-5168-7C638753093E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13" name="Item">
            <a:extLst>
              <a:ext uri="{FF2B5EF4-FFF2-40B4-BE49-F238E27FC236}">
                <a16:creationId xmlns:a16="http://schemas.microsoft.com/office/drawing/2014/main" id="{FFAD5316-760F-228C-FFA2-D13095415719}"/>
              </a:ext>
            </a:extLst>
          </p:cNvPr>
          <p:cNvSpPr/>
          <p:nvPr/>
        </p:nvSpPr>
        <p:spPr>
          <a:xfrm>
            <a:off x="3209412" y="3476272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14" name="Item">
            <a:extLst>
              <a:ext uri="{FF2B5EF4-FFF2-40B4-BE49-F238E27FC236}">
                <a16:creationId xmlns:a16="http://schemas.microsoft.com/office/drawing/2014/main" id="{AC3FBB55-D69B-D9D7-0F76-B023E8C7B158}"/>
              </a:ext>
            </a:extLst>
          </p:cNvPr>
          <p:cNvSpPr/>
          <p:nvPr/>
        </p:nvSpPr>
        <p:spPr>
          <a:xfrm>
            <a:off x="4451986" y="3476272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Item">
            <a:extLst>
              <a:ext uri="{FF2B5EF4-FFF2-40B4-BE49-F238E27FC236}">
                <a16:creationId xmlns:a16="http://schemas.microsoft.com/office/drawing/2014/main" id="{BE25EC17-4DBD-DACC-3136-9D0A70F4219D}"/>
              </a:ext>
            </a:extLst>
          </p:cNvPr>
          <p:cNvSpPr/>
          <p:nvPr/>
        </p:nvSpPr>
        <p:spPr>
          <a:xfrm>
            <a:off x="5694560" y="346970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Item">
            <a:extLst>
              <a:ext uri="{FF2B5EF4-FFF2-40B4-BE49-F238E27FC236}">
                <a16:creationId xmlns:a16="http://schemas.microsoft.com/office/drawing/2014/main" id="{1C0E933C-D2EC-A9C5-B85B-EEA998CF3970}"/>
              </a:ext>
            </a:extLst>
          </p:cNvPr>
          <p:cNvSpPr/>
          <p:nvPr/>
        </p:nvSpPr>
        <p:spPr>
          <a:xfrm>
            <a:off x="6938903" y="346970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53A9BABC-AE57-B35D-E846-D894546F14B7}"/>
              </a:ext>
            </a:extLst>
          </p:cNvPr>
          <p:cNvSpPr/>
          <p:nvPr/>
        </p:nvSpPr>
        <p:spPr>
          <a:xfrm>
            <a:off x="697778" y="5744058"/>
            <a:ext cx="2375555" cy="4578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…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935383-7839-1383-9EF9-3542F0851ED2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메인 화면</a:t>
            </a:r>
          </a:p>
        </p:txBody>
      </p:sp>
    </p:spTree>
    <p:extLst>
      <p:ext uri="{BB962C8B-B14F-4D97-AF65-F5344CB8AC3E}">
        <p14:creationId xmlns:p14="http://schemas.microsoft.com/office/powerpoint/2010/main" val="572291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6923"/>
              <a:ext cx="75083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184909"/>
              </p:ext>
            </p:extLst>
          </p:nvPr>
        </p:nvGraphicFramePr>
        <p:xfrm>
          <a:off x="9028643" y="130544"/>
          <a:ext cx="3087104" cy="247041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4903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738067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로그인 정보 입력란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로그인 버튼</a:t>
                      </a:r>
                      <a:endParaRPr lang="en-US" altLang="ko-KR" sz="1050" dirty="0"/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050" dirty="0"/>
                        <a:t>메인 페이지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사용 중 자산현황</a:t>
                      </a:r>
                      <a:r>
                        <a:rPr lang="en-US" altLang="ko-KR" sz="1050" dirty="0"/>
                        <a:t>)</a:t>
                      </a:r>
                      <a:r>
                        <a:rPr lang="ko-KR" altLang="en-US" sz="1050" dirty="0"/>
                        <a:t>로 이동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0300340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ko-KR" altLang="en-US" sz="1050" dirty="0"/>
                        <a:t>회원가입 버튼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4133519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이메일 찾기</a:t>
                      </a:r>
                      <a:endParaRPr lang="en-US" altLang="ko-KR" sz="105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525849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비밀번호 찾기</a:t>
                      </a:r>
                      <a:endParaRPr lang="en-US" altLang="ko-KR" sz="1050" dirty="0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8836226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3728923" y="409897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3403045" y="1962837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Button">
            <a:extLst>
              <a:ext uri="{FF2B5EF4-FFF2-40B4-BE49-F238E27FC236}">
                <a16:creationId xmlns:a16="http://schemas.microsoft.com/office/drawing/2014/main" id="{1AC2F8CE-F2E6-E56B-9B0B-DA139A8406A3}"/>
              </a:ext>
            </a:extLst>
          </p:cNvPr>
          <p:cNvSpPr>
            <a:spLocks/>
          </p:cNvSpPr>
          <p:nvPr/>
        </p:nvSpPr>
        <p:spPr bwMode="auto">
          <a:xfrm>
            <a:off x="4091822" y="4094903"/>
            <a:ext cx="5411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 Box">
            <a:extLst>
              <a:ext uri="{FF2B5EF4-FFF2-40B4-BE49-F238E27FC236}">
                <a16:creationId xmlns:a16="http://schemas.microsoft.com/office/drawing/2014/main" id="{934C372F-1839-A0E3-BCE7-04C4C9F60AC7}"/>
              </a:ext>
            </a:extLst>
          </p:cNvPr>
          <p:cNvSpPr/>
          <p:nvPr/>
        </p:nvSpPr>
        <p:spPr>
          <a:xfrm>
            <a:off x="3938926" y="3541351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40" name="Text Box">
            <a:extLst>
              <a:ext uri="{FF2B5EF4-FFF2-40B4-BE49-F238E27FC236}">
                <a16:creationId xmlns:a16="http://schemas.microsoft.com/office/drawing/2014/main" id="{51B93452-73F4-E7D4-CD10-99084B664C7F}"/>
              </a:ext>
            </a:extLst>
          </p:cNvPr>
          <p:cNvSpPr/>
          <p:nvPr/>
        </p:nvSpPr>
        <p:spPr>
          <a:xfrm>
            <a:off x="3938926" y="3149725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10353724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로그인</a:t>
            </a:r>
          </a:p>
        </p:txBody>
      </p:sp>
      <p:sp>
        <p:nvSpPr>
          <p:cNvPr id="10" name="Label">
            <a:extLst>
              <a:ext uri="{FF2B5EF4-FFF2-40B4-BE49-F238E27FC236}">
                <a16:creationId xmlns:a16="http://schemas.microsoft.com/office/drawing/2014/main" id="{6FA8AC13-A216-58BF-8A7F-9336DC17EDDF}"/>
              </a:ext>
            </a:extLst>
          </p:cNvPr>
          <p:cNvSpPr txBox="1"/>
          <p:nvPr/>
        </p:nvSpPr>
        <p:spPr>
          <a:xfrm>
            <a:off x="3231267" y="3146826"/>
            <a:ext cx="834659" cy="258532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이메일</a:t>
            </a:r>
            <a:endParaRPr lang="en-US" sz="12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Label">
            <a:extLst>
              <a:ext uri="{FF2B5EF4-FFF2-40B4-BE49-F238E27FC236}">
                <a16:creationId xmlns:a16="http://schemas.microsoft.com/office/drawing/2014/main" id="{7D131712-ABC8-6625-AB22-9E9058CEF5B6}"/>
              </a:ext>
            </a:extLst>
          </p:cNvPr>
          <p:cNvSpPr txBox="1"/>
          <p:nvPr/>
        </p:nvSpPr>
        <p:spPr>
          <a:xfrm>
            <a:off x="3148264" y="3544282"/>
            <a:ext cx="834659" cy="258532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비밀번호</a:t>
            </a:r>
            <a:endParaRPr lang="en-US" sz="12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Button">
            <a:extLst>
              <a:ext uri="{FF2B5EF4-FFF2-40B4-BE49-F238E27FC236}">
                <a16:creationId xmlns:a16="http://schemas.microsoft.com/office/drawing/2014/main" id="{E1CA6E2C-EFD0-CC88-D939-B3EA66C299BC}"/>
              </a:ext>
            </a:extLst>
          </p:cNvPr>
          <p:cNvSpPr>
            <a:spLocks/>
          </p:cNvSpPr>
          <p:nvPr/>
        </p:nvSpPr>
        <p:spPr bwMode="auto">
          <a:xfrm>
            <a:off x="3157013" y="4800188"/>
            <a:ext cx="652582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회원가입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Button">
            <a:extLst>
              <a:ext uri="{FF2B5EF4-FFF2-40B4-BE49-F238E27FC236}">
                <a16:creationId xmlns:a16="http://schemas.microsoft.com/office/drawing/2014/main" id="{94A69596-DF3C-81B1-5865-EAE4DA71A181}"/>
              </a:ext>
            </a:extLst>
          </p:cNvPr>
          <p:cNvSpPr>
            <a:spLocks/>
          </p:cNvSpPr>
          <p:nvPr/>
        </p:nvSpPr>
        <p:spPr bwMode="auto">
          <a:xfrm>
            <a:off x="3901416" y="4800188"/>
            <a:ext cx="8119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이메일</a:t>
            </a:r>
            <a:r>
              <a:rPr lang="en-US" altLang="ko-KR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찾기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E8EE9A2E-9AE2-866F-57DF-F67A8280DFB0}"/>
              </a:ext>
            </a:extLst>
          </p:cNvPr>
          <p:cNvSpPr/>
          <p:nvPr/>
        </p:nvSpPr>
        <p:spPr>
          <a:xfrm>
            <a:off x="2708936" y="331207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333C1D6E-1447-27B8-3F29-9045BAE11AA9}"/>
              </a:ext>
            </a:extLst>
          </p:cNvPr>
          <p:cNvSpPr/>
          <p:nvPr/>
        </p:nvSpPr>
        <p:spPr>
          <a:xfrm>
            <a:off x="3356304" y="509830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42DB6C10-0B00-C40D-DBC2-471B616D574F}"/>
              </a:ext>
            </a:extLst>
          </p:cNvPr>
          <p:cNvSpPr/>
          <p:nvPr/>
        </p:nvSpPr>
        <p:spPr>
          <a:xfrm>
            <a:off x="4218223" y="509830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349AEC-BEF5-41CE-952A-A18A9143B701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/>
              <a:t>로그인</a:t>
            </a:r>
          </a:p>
        </p:txBody>
      </p:sp>
      <p:sp>
        <p:nvSpPr>
          <p:cNvPr id="13" name="Button">
            <a:extLst>
              <a:ext uri="{FF2B5EF4-FFF2-40B4-BE49-F238E27FC236}">
                <a16:creationId xmlns:a16="http://schemas.microsoft.com/office/drawing/2014/main" id="{2973A179-5ADF-7E1D-0983-4961C3C6C690}"/>
              </a:ext>
            </a:extLst>
          </p:cNvPr>
          <p:cNvSpPr>
            <a:spLocks/>
          </p:cNvSpPr>
          <p:nvPr/>
        </p:nvSpPr>
        <p:spPr bwMode="auto">
          <a:xfrm>
            <a:off x="4805222" y="4800187"/>
            <a:ext cx="918017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비밀번호 찾기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E39AEB60-03AB-165D-69B6-D0B930493472}"/>
              </a:ext>
            </a:extLst>
          </p:cNvPr>
          <p:cNvSpPr/>
          <p:nvPr/>
        </p:nvSpPr>
        <p:spPr>
          <a:xfrm>
            <a:off x="5137230" y="509830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105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2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회원가입</a:t>
            </a:r>
            <a:r>
              <a:rPr lang="en-US" altLang="ko-KR" sz="3600" b="1" dirty="0"/>
              <a:t>1</a:t>
            </a:r>
            <a:endParaRPr lang="ko-KR" altLang="en-US" sz="3600" b="1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471D461-40B1-4B1D-4C45-B89ABE8D1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27662"/>
              </p:ext>
            </p:extLst>
          </p:nvPr>
        </p:nvGraphicFramePr>
        <p:xfrm>
          <a:off x="8912162" y="630164"/>
          <a:ext cx="3194250" cy="43746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58666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35584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가입 순서 표시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약관 내용 안내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399167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체크박스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1569291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모두동의 체크박스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2092068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동의가 다 되어있으면 다음 페이지로 이동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아니면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562054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097531F-73D8-93E4-4835-BC389AF974E8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회원가입</a:t>
            </a:r>
            <a:r>
              <a:rPr lang="en-US" altLang="ko-KR" sz="1100" dirty="0"/>
              <a:t> &gt; </a:t>
            </a:r>
            <a:r>
              <a:rPr lang="ko-KR" altLang="en-US" sz="1100" dirty="0"/>
              <a:t>서비스 이용약관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2E6B139-DDA6-E2FF-5E7E-81E36F7EC183}"/>
              </a:ext>
            </a:extLst>
          </p:cNvPr>
          <p:cNvSpPr/>
          <p:nvPr/>
        </p:nvSpPr>
        <p:spPr>
          <a:xfrm>
            <a:off x="463317" y="2493913"/>
            <a:ext cx="7869977" cy="13567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1000" dirty="0"/>
          </a:p>
        </p:txBody>
      </p:sp>
      <p:graphicFrame>
        <p:nvGraphicFramePr>
          <p:cNvPr id="3" name="개체 2">
            <a:extLst>
              <a:ext uri="{FF2B5EF4-FFF2-40B4-BE49-F238E27FC236}">
                <a16:creationId xmlns:a16="http://schemas.microsoft.com/office/drawing/2014/main" id="{E0B93F09-60A9-9933-20FB-494808B86D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919601"/>
              </p:ext>
            </p:extLst>
          </p:nvPr>
        </p:nvGraphicFramePr>
        <p:xfrm>
          <a:off x="600599" y="2860217"/>
          <a:ext cx="738188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포장기 셸 개체" showAsIcon="1" r:id="rId11" imgW="738000" imgH="486000" progId="Package">
                  <p:embed/>
                </p:oleObj>
              </mc:Choice>
              <mc:Fallback>
                <p:oleObj name="포장기 셸 개체" showAsIcon="1" r:id="rId11" imgW="738000" imgH="486000" progId="Package">
                  <p:embed/>
                  <p:pic>
                    <p:nvPicPr>
                      <p:cNvPr id="3" name="개체 2">
                        <a:extLst>
                          <a:ext uri="{FF2B5EF4-FFF2-40B4-BE49-F238E27FC236}">
                            <a16:creationId xmlns:a16="http://schemas.microsoft.com/office/drawing/2014/main" id="{E0B93F09-60A9-9933-20FB-494808B86D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0599" y="2860217"/>
                        <a:ext cx="738188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F0E5BA83-D965-58C7-03BA-0A5D700125E1}"/>
              </a:ext>
            </a:extLst>
          </p:cNvPr>
          <p:cNvSpPr/>
          <p:nvPr/>
        </p:nvSpPr>
        <p:spPr>
          <a:xfrm>
            <a:off x="463316" y="4521744"/>
            <a:ext cx="7869977" cy="13567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1000" dirty="0"/>
          </a:p>
        </p:txBody>
      </p:sp>
      <p:grpSp>
        <p:nvGrpSpPr>
          <p:cNvPr id="6" name="Radio Button" descr="&lt;SmartSettings&gt;&lt;SmartOptions&gt;&lt;Code&gt;H4sIAAAAAAAEAO29B2AcSZYlJi9tynt/SvVK1+B0oQiAYBMk2JBAEOzBiM3mkuwdaUcjKasqgcplVmVdZhZAzO2dvPfee++999577733ujudTif33/8/XGZkAWz2zkrayZ4hgKrIHz9+fB8/ItZNsbxIvyimddVU5+34y/PzYpqPz5ZtXler8cvqKq9fVsWyPfyNE2n7+rpp80Xnz/FJVZb5tC2qZTP+PF/mdTHtNnm1XrbFwsJ+ndeX1FXTbfYmf+c6++66PGe8GJEvqunb9Wr8epHV7em7Nl821J/AO8+m+dd7i1BftnVVOkTe7/XTy3zZ4uXfOFlmi7xZ0Ydp2Po3Tn7xb5yk9KzWk7KYptMyaxpp8+WKaZY+Cv58kjW5vKEv8st1cZm1ecodfjtbzsq8/m6drVZ5nU7n+fRtPjuZZ8uLfOa3SD9Ll+uyZPwsJEGjuszrupjl6aSqyvRsWbRbZz4Wz6p6kTadD0bp2fFqlVK3dxxAD0s8E0J/zPD6b+PFABk8QvetV9msqJ6s27Zavp5nq7xJ694nNJz8Ku213CK449c5eDCfyUfSl4dlBFM8xXm61etnfNZ4fXSADADCc/cuE7LIyuIHygZmis9p/PGXzk4wfU+qdzKP+OWzHuHHx7OZabf10YlM+EegZQykATTWhgQwNkb9tjch5qHhHLdtNp2nOXgqnQtTbehzkAlp1iKcu2WG9PsrKvr2bcelzdNPPtvQ/dj/Y3Csdd6u62Xa1us80vkvCT/6JV0o+vZ5Vjb+60E7I8GXVTFLBwa+VU1+mpg4bfLlLK9HQrPj+qJJ82GBizMQQ0izxn3dGzt4377yu4qquFli2vr61gLBrPYKQyOEfPEkDPsyOzDr0Q7xDHSKh1j3q9UM5G7n1DfADzf+BhRQOLqo8vGfDZjj2SCsqbK6JwWDPG0eIsYX2Vsiw7o280B6JS1ogHnTVjVBzc7JohGdqisixd15MQNFmGzNZtjhwHVCt3ouxQn1Mv6iqd7UxeuWpmW8wO/rfEjS8XSE7oaPz4tlVpbvzylfZDWNsxy/IszJcp1Uiy9ZBjtTOoRoBJvIR9OsJS26dfpumrNOT/N3t7cqEJTn1cUFVFldV/XWR8+yoqRJa6t0LUzODJkKx8i0jT8aoZNb6TLvV/fHXeKax816QYbo+ij82PgdZNNEvJRSyjDjDpC7fShGF4ov1Be8R+nZ06JZVU02KT3B7RDIQDE+ifN2Yq0YtAiP/Brxjbi9+Ed9GfeVmf016hHhiWnOedGMBU/6Nyq2cB+e1dXC9bXl+urOZs8MDcyZ+erzvG3Sq3lOc6YTJ9TOpu0aspNO8rIiuSe+yoRQ5By+86bT9hGZUjxKOvEofRfqRtJc5G36i40Z9eZIrdLhjRb4NkOvzolVOySww4Q6VCfia49YFfJtRntr6VeaBORMf+EvjDfG46g3/smiKUiA0s8+6wd5Qxr5Zo2Bp3mPEcDNuMmhxrNBScfGlF5m5TpPf4/ht/Dcetzpo28A0LOOA+g/N1uKHlMrd7HHKPow37pZzZyQIau3PlRZuECmYUG5MkqftBN/cFGQc5q6HEFf+9tehoTH94gjmi+qcN9n/P3vwIsOFgQj4vSaR0QvCud9nOCwz/Gb69VmieRhoxU46vO6Wq9I3j0KUENKpgDELr5gPxpfftUWJfIv7QvKRPhmA00/8l2Ej95fAhkPtc4X+P2M0jXwhz28Prefb/DqQA0PQDzs8J8bfOXB6MA8N7yPB47MFli4oAHtHtKPx595oxSC08effLIBT/Pcoj88Yt+Yeqnf2feK72+gnv+w0ZlmS/VcjVMzEMLGnhtpZ55bjgmP5fb3ZPTjdSsfbDRusUd6s+/f2G3QEl3zH1+SObnF7JrnPSiCx4baOkvC9VauxxBZFlN2IYbkc+h5T2TwBH4w43BLnvGfPvN1MyC3eQYCuthzy6a3bLYxZOw+70FjnuyQNO85ocNBKQO7JYFvQYYbmtzw9a0IeAvCDQ7XqcWbxrwB09vnEYYj95Mvv/jmg/fC5Yp/8c4voT+bNlvS+gG7WN2gmuP5EQIZqK2tO6wy4k4OnrgTiOcDI6lXOcdQ8AAfNzkFUHV+/tlHvWj5o7tHdkBf1yXUMYQtInTuKNdhl2JgjgbZzwHdmJE2yi+SfMCzMeGiP37J/wO4/5sEixsAAA==&lt;/Code&gt;&lt;CodeSignature&gt;PkA0BeKbb6k61bj3t4f1QSFayBUYgLPJscplsSWXSWETP9K+Qt+F64ckorPLd8+B5pUuOYUZt8sQCDzu9gBcKz39fQgV91hIt0oqFteS++UWEeHO1gycpKFFsJxcozm1FW5bSWpVeWg5EUj1A5nN8+y/N933tD4tJfkwKnd/wZ0pZ+OtKJ/hckodGR615t61VVRT4Y5s1n0MIa+55nxOosCBp6NOzORIp/azJKDPnIhk7JaEEhrmq1HM9ZcaH9udWluVSnR/A465IQeaosM5OvWqArccy/R8wGhgPdegn2Wx1JQV83Cjcp448iN6gnzRNlTFmBKLTBUHfR1hZGDSDw==&lt;/CodeSignature&gt;&lt;/SmartOptions&gt;&lt;SmartResize enabled=&quot;True&quot; minWidth=&quot;10&quot; minHeight=&quot;10&quot; /&gt;&lt;/SmartSettings&gt;">
            <a:extLst>
              <a:ext uri="{FF2B5EF4-FFF2-40B4-BE49-F238E27FC236}">
                <a16:creationId xmlns:a16="http://schemas.microsoft.com/office/drawing/2014/main" id="{187475CE-2354-8E36-450E-932C27E23EA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3314" y="6363652"/>
            <a:ext cx="774808" cy="212366"/>
            <a:chOff x="593892" y="1585163"/>
            <a:chExt cx="774808" cy="212366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D4C41B47-09C7-CBE7-ABEF-688755E7CFEF}"/>
                </a:ext>
              </a:extLst>
            </p:cNvPr>
            <p:cNvSpPr/>
            <p:nvPr/>
          </p:nvSpPr>
          <p:spPr>
            <a:xfrm>
              <a:off x="593892" y="1624671"/>
              <a:ext cx="133350" cy="13335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Check" hidden="1">
              <a:extLst>
                <a:ext uri="{FF2B5EF4-FFF2-40B4-BE49-F238E27FC236}">
                  <a16:creationId xmlns:a16="http://schemas.microsoft.com/office/drawing/2014/main" id="{F3D40F21-DCB1-1ABD-1ED5-22CFAD9CCF5A}"/>
                </a:ext>
              </a:extLst>
            </p:cNvPr>
            <p:cNvSpPr/>
            <p:nvPr/>
          </p:nvSpPr>
          <p:spPr>
            <a:xfrm>
              <a:off x="631198" y="1661977"/>
              <a:ext cx="58738" cy="58738"/>
            </a:xfrm>
            <a:prstGeom prst="ellipse">
              <a:avLst/>
            </a:prstGeom>
            <a:solidFill>
              <a:srgbClr val="808080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Label">
              <a:extLst>
                <a:ext uri="{FF2B5EF4-FFF2-40B4-BE49-F238E27FC236}">
                  <a16:creationId xmlns:a16="http://schemas.microsoft.com/office/drawing/2014/main" id="{3541C8F3-04CC-3E5A-E481-382ABF2C7FF4}"/>
                </a:ext>
              </a:extLst>
            </p:cNvPr>
            <p:cNvSpPr txBox="1"/>
            <p:nvPr/>
          </p:nvSpPr>
          <p:spPr>
            <a:xfrm>
              <a:off x="727242" y="1585163"/>
              <a:ext cx="641458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모두 동의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Radio Button" descr="&lt;SmartSettings&gt;&lt;SmartOptions&gt;&lt;Code&gt;H4sIAAAAAAAEAO29B2AcSZYlJi9tynt/SvVK1+B0oQiAYBMk2JBAEOzBiM3mkuwdaUcjKasqgcplVmVdZhZAzO2dvPfee++999577733ujudTif33/8/XGZkAWz2zkrayZ4hgKrIHz9+fB8/ItZNsbxIvyimddVU5+34y/PzYpqPz5ZtXler8cvqKq9fVsWyPfyNE2n7+rpp80Xnz/FJVZb5tC2qZTP+PF/mdTHtNnm1XrbFwsJ+ndeX1FXTbfYmf+c6++66PGe8GJEvqunb9Wr8epHV7em7Nl821J/AO8+m+dd7i1BftnVVOkTe7/XTy3zZ4uXfOFlmi7xZ0Ydp2Po3Tn7xb5yk9KzWk7KYptMyaxpp8+WKaZY+Cv58kjW5vKEv8st1cZm1ecodfjtbzsq8/m6drVZ5nU7n+fRtPjuZZ8uLfOa3SD9Ll+uyZPwsJEGjuszrupjl6aSqyvRsWbRbZz4Wz6p6kTadD0bp2fFqlVK3dxxAD0s8E0J/zPD6b+PFABk8QvetV9msqJ6s27Zavp5nq7xJ694nNJz8Ku213CK449c5eDCfyUfSl4dlBFM8xXm61etnfNZ4fXSADADCc/cuE7LIyuIHygZmis9p/PGXzk4wfU+qdzKP+OWzHuHHx7OZabf10YlM+EegZQykATTWhgQwNkb9tjch5qHhHLdtNp2nOXgqnQtTbehzkAlp1iKcu2WG9PsrKvr2bcelzdNPPtvQ/dj/Y3Csdd6u62Xa1us80vkvCT/6JV0o+vZ5Vjb+60E7I8GXVTFLBwa+VU1+mpg4bfLlLK9HQrPj+qJJ82GBizMQQ0izxn3dGzt4377yu4qquFli2vr61gLBrPYKQyOEfPEkDPsyOzDr0Q7xDHSKh1j3q9UM5G7n1DfADzf+BhRQOLqo8vGfDZjj2SCsqbK6JwWDPG0eIsYX2Vsiw7o280B6JS1ogHnTVjVBzc7JohGdqisixd15MQNFmGzNZtjhwHVCt3ouxQn1Mv6iqd7UxeuWpmW8wO/rfEjS8XSE7oaPz4tlVpbvzylfZDWNsxy/IszJcp1Uiy9ZBjtTOoRoBJvIR9OsJS26dfpumrNOT/N3t7cqEJTn1cUFVFldV/XWR8+yoqRJa6t0LUzODJkKx8i0jT8aoZNb6TLvV/fHXeKax816QYbo+ij82PgdZNNEvJRSyjDjDpC7fShGF4ov1Be8R+nZ06JZVU02KT3B7RDIQDE+ifN2Yq0YtAiP/Brxjbi9+Ed9GfeVmf016hHhiWnOedGMBU/6Nyq2cB+e1dXC9bXl+urOZs8MDcyZ+erzvG3Sq3lOc6YTJ9TOpu0aspNO8rIiuSe+yoRQ5By+86bT9hGZUjxKOvEofRfqRtJc5G36i40Z9eZIrdLhjRb4NkOvzolVOySww4Q6VCfia49YFfJtRntr6VeaBORMf+EvjDfG46g3/smiKUiA0s8+6wd5Qxr5Zo2Bp3mPEcDNuMmhxrNBScfGlF5m5TpPf4/ht/Dcetzpo28A0LOOA+g/N1uKHlMrd7HHKPow37pZzZyQIau3PlRZuECmYUG5MkqftBN/cFGQc5q6HEFf+9tehoTH94gjmi+qcN9n/P3vwIsOFgQj4vSaR0QvCud9nOCwz/Gb69VmieRhoxU46vO6Wq9I3j0KUENKpgDELr5gPxpfftUWJfIv7QvKRPhmA00/8l2Ej95fAhkPtc4X+P2M0jXwhz28Prefb/DqQA0PQDzs8J8bfOXB6MA8N7yPB47MFli4oAHtHtKPx595oxSC08effLIBT/Pcoj88Yt+Yeqnf2feK72+gnv+w0ZlmS/VcjVMzEMLGnhtpZ55bjgmP5fb3ZPTjdSsfbDRusUd6s+/f2G3QEl3zH1+SObnF7JrnPSiCx4baOkvC9VauxxBZFlN2IYbkc+h5T2TwBH4w43BLnvGfPvN1MyC3eQYCuthzy6a3bLYxZOw+70FjnuyQNO85ocNBKQO7JYFvQYYbmtzw9a0IeAvCDQ7XqcWbxrwB09vnEYYj95Mvv/jmg/fC5Yp/8c4voT+bNlvS+gG7WN2gmuP5EQIZqK2tO6wy4k4OnrgTiOcDI6lXOcdQ8AAfNzkFUHV+/tlHvWj5o7tHdkBf1yXUMYQtInTuKNdhl2JgjgbZzwHdmJE2yi+SfMCzMeGiP37J/wO4/5sEixsAAA==&lt;/Code&gt;&lt;CodeSignature&gt;PkA0BeKbb6k61bj3t4f1QSFayBUYgLPJscplsSWXSWETP9K+Qt+F64ckorPLd8+B5pUuOYUZt8sQCDzu9gBcKz39fQgV91hIt0oqFteS++UWEeHO1gycpKFFsJxcozm1FW5bSWpVeWg5EUj1A5nN8+y/N933tD4tJfkwKnd/wZ0pZ+OtKJ/hckodGR615t61VVRT4Y5s1n0MIa+55nxOosCBp6NOzORIp/azJKDPnIhk7JaEEhrmq1HM9ZcaH9udWluVSnR/A465IQeaosM5OvWqArccy/R8wGhgPdegn2Wx1JQV83Cjcp448iN6gnzRNlTFmBKLTBUHfR1hZGDSDw==&lt;/CodeSignature&gt;&lt;/SmartOptions&gt;&lt;SmartResize enabled=&quot;True&quot; minWidth=&quot;10&quot; minHeight=&quot;10&quot; /&gt;&lt;/SmartSettings&gt;">
            <a:extLst>
              <a:ext uri="{FF2B5EF4-FFF2-40B4-BE49-F238E27FC236}">
                <a16:creationId xmlns:a16="http://schemas.microsoft.com/office/drawing/2014/main" id="{BC1B37AA-1405-BAC1-4445-91AF90745A9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63316" y="3893713"/>
            <a:ext cx="883812" cy="212366"/>
            <a:chOff x="593892" y="1585163"/>
            <a:chExt cx="883812" cy="212366"/>
          </a:xfrm>
        </p:grpSpPr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B3F6073B-BD05-77D2-25C3-A3A3381A5918}"/>
                </a:ext>
              </a:extLst>
            </p:cNvPr>
            <p:cNvSpPr/>
            <p:nvPr/>
          </p:nvSpPr>
          <p:spPr>
            <a:xfrm>
              <a:off x="593892" y="1624671"/>
              <a:ext cx="133350" cy="13335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Check" hidden="1">
              <a:extLst>
                <a:ext uri="{FF2B5EF4-FFF2-40B4-BE49-F238E27FC236}">
                  <a16:creationId xmlns:a16="http://schemas.microsoft.com/office/drawing/2014/main" id="{910BA9BC-0E82-1AC6-F926-01EF917AE7E7}"/>
                </a:ext>
              </a:extLst>
            </p:cNvPr>
            <p:cNvSpPr/>
            <p:nvPr/>
          </p:nvSpPr>
          <p:spPr>
            <a:xfrm>
              <a:off x="631198" y="1661977"/>
              <a:ext cx="58738" cy="58738"/>
            </a:xfrm>
            <a:prstGeom prst="ellipse">
              <a:avLst/>
            </a:prstGeom>
            <a:solidFill>
              <a:srgbClr val="808080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Label">
              <a:extLst>
                <a:ext uri="{FF2B5EF4-FFF2-40B4-BE49-F238E27FC236}">
                  <a16:creationId xmlns:a16="http://schemas.microsoft.com/office/drawing/2014/main" id="{73D7B3F8-E1E3-3744-3B3D-6DBD9BC099B1}"/>
                </a:ext>
              </a:extLst>
            </p:cNvPr>
            <p:cNvSpPr txBox="1"/>
            <p:nvPr/>
          </p:nvSpPr>
          <p:spPr>
            <a:xfrm>
              <a:off x="727242" y="1585163"/>
              <a:ext cx="750462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동의합니다</a:t>
              </a:r>
              <a:r>
                <a:rPr lang="en-US" altLang="ko-KR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Radio Button" descr="&lt;SmartSettings&gt;&lt;SmartOptions&gt;&lt;Code&gt;H4sIAAAAAAAEAO29B2AcSZYlJi9tynt/SvVK1+B0oQiAYBMk2JBAEOzBiM3mkuwdaUcjKasqgcplVmVdZhZAzO2dvPfee++999577733ujudTif33/8/XGZkAWz2zkrayZ4hgKrIHz9+fB8/ItZNsbxIvyimddVU5+34y/PzYpqPz5ZtXler8cvqKq9fVsWyPfyNE2n7+rpp80Xnz/FJVZb5tC2qZTP+PF/mdTHtNnm1XrbFwsJ+ndeX1FXTbfYmf+c6++66PGe8GJEvqunb9Wr8epHV7em7Nl821J/AO8+m+dd7i1BftnVVOkTe7/XTy3zZ4uXfOFlmi7xZ0Ydp2Po3Tn7xb5yk9KzWk7KYptMyaxpp8+WKaZY+Cv58kjW5vKEv8st1cZm1ecodfjtbzsq8/m6drVZ5nU7n+fRtPjuZZ8uLfOa3SD9Ll+uyZPwsJEGjuszrupjl6aSqyvRsWbRbZz4Wz6p6kTadD0bp2fFqlVK3dxxAD0s8E0J/zPD6b+PFABk8QvetV9msqJ6s27Zavp5nq7xJ694nNJz8Ku213CK449c5eDCfyUfSl4dlBFM8xXm61etnfNZ4fXSADADCc/cuE7LIyuIHygZmis9p/PGXzk4wfU+qdzKP+OWzHuHHx7OZabf10YlM+EegZQykATTWhgQwNkb9tjch5qHhHLdtNp2nOXgqnQtTbehzkAlp1iKcu2WG9PsrKvr2bcelzdNPPtvQ/dj/Y3Csdd6u62Xa1us80vkvCT/6JV0o+vZ5Vjb+60E7I8GXVTFLBwa+VU1+mpg4bfLlLK9HQrPj+qJJ82GBizMQQ0izxn3dGzt4377yu4qquFli2vr61gLBrPYKQyOEfPEkDPsyOzDr0Q7xDHSKh1j3q9UM5G7n1DfADzf+BhRQOLqo8vGfDZjj2SCsqbK6JwWDPG0eIsYX2Vsiw7o280B6JS1ogHnTVjVBzc7JohGdqisixd15MQNFmGzNZtjhwHVCt3ouxQn1Mv6iqd7UxeuWpmW8wO/rfEjS8XSE7oaPz4tlVpbvzylfZDWNsxy/IszJcp1Uiy9ZBjtTOoRoBJvIR9OsJS26dfpumrNOT/N3t7cqEJTn1cUFVFldV/XWR8+yoqRJa6t0LUzODJkKx8i0jT8aoZNb6TLvV/fHXeKax816QYbo+ij82PgdZNNEvJRSyjDjDpC7fShGF4ov1Be8R+nZ06JZVU02KT3B7RDIQDE+ifN2Yq0YtAiP/Brxjbi9+Ed9GfeVmf016hHhiWnOedGMBU/6Nyq2cB+e1dXC9bXl+urOZs8MDcyZ+erzvG3Sq3lOc6YTJ9TOpu0aspNO8rIiuSe+yoRQ5By+86bT9hGZUjxKOvEofRfqRtJc5G36i40Z9eZIrdLhjRb4NkOvzolVOySww4Q6VCfia49YFfJtRntr6VeaBORMf+EvjDfG46g3/smiKUiA0s8+6wd5Qxr5Zo2Bp3mPEcDNuMmhxrNBScfGlF5m5TpPf4/ht/Dcetzpo28A0LOOA+g/N1uKHlMrd7HHKPow37pZzZyQIau3PlRZuECmYUG5MkqftBN/cFGQc5q6HEFf+9tehoTH94gjmi+qcN9n/P3vwIsOFgQj4vSaR0QvCud9nOCwz/Gb69VmieRhoxU46vO6Wq9I3j0KUENKpgDELr5gPxpfftUWJfIv7QvKRPhmA00/8l2Ej95fAhkPtc4X+P2M0jXwhz28Prefb/DqQA0PQDzs8J8bfOXB6MA8N7yPB47MFli4oAHtHtKPx595oxSC08effLIBT/Pcoj88Yt+Yeqnf2feK72+gnv+w0ZlmS/VcjVMzEMLGnhtpZ55bjgmP5fb3ZPTjdSsfbDRusUd6s+/f2G3QEl3zH1+SObnF7JrnPSiCx4baOkvC9VauxxBZFlN2IYbkc+h5T2TwBH4w43BLnvGfPvN1MyC3eQYCuthzy6a3bLYxZOw+70FjnuyQNO85ocNBKQO7JYFvQYYbmtzw9a0IeAvCDQ7XqcWbxrwB09vnEYYj95Mvv/jmg/fC5Yp/8c4voT+bNlvS+gG7WN2gmuP5EQIZqK2tO6wy4k4OnrgTiOcDI6lXOcdQ8AAfNzkFUHV+/tlHvWj5o7tHdkBf1yXUMYQtInTuKNdhl2JgjgbZzwHdmJE2yi+SfMCzMeGiP37J/wO4/5sEixsAAA==&lt;/Code&gt;&lt;CodeSignature&gt;PkA0BeKbb6k61bj3t4f1QSFayBUYgLPJscplsSWXSWETP9K+Qt+F64ckorPLd8+B5pUuOYUZt8sQCDzu9gBcKz39fQgV91hIt0oqFteS++UWEeHO1gycpKFFsJxcozm1FW5bSWpVeWg5EUj1A5nN8+y/N933tD4tJfkwKnd/wZ0pZ+OtKJ/hckodGR615t61VVRT4Y5s1n0MIa+55nxOosCBp6NOzORIp/azJKDPnIhk7JaEEhrmq1HM9ZcaH9udWluVSnR/A465IQeaosM5OvWqArccy/R8wGhgPdegn2Wx1JQV83Cjcp448iN6gnzRNlTFmBKLTBUHfR1hZGDSDw==&lt;/CodeSignature&gt;&lt;/SmartOptions&gt;&lt;SmartResize enabled=&quot;True&quot; minWidth=&quot;10&quot; minHeight=&quot;10&quot; /&gt;&lt;/SmartSettings&gt;">
            <a:extLst>
              <a:ext uri="{FF2B5EF4-FFF2-40B4-BE49-F238E27FC236}">
                <a16:creationId xmlns:a16="http://schemas.microsoft.com/office/drawing/2014/main" id="{D1A76B1A-D0B1-F65D-F51B-4C05857AFA0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66354" y="5989679"/>
            <a:ext cx="883812" cy="212366"/>
            <a:chOff x="593892" y="1585163"/>
            <a:chExt cx="883812" cy="212366"/>
          </a:xfrm>
        </p:grpSpPr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4584F8B8-10B9-8E58-ED67-A91B9AB8E2CA}"/>
                </a:ext>
              </a:extLst>
            </p:cNvPr>
            <p:cNvSpPr/>
            <p:nvPr/>
          </p:nvSpPr>
          <p:spPr>
            <a:xfrm>
              <a:off x="593892" y="1624671"/>
              <a:ext cx="133350" cy="13335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Check" hidden="1">
              <a:extLst>
                <a:ext uri="{FF2B5EF4-FFF2-40B4-BE49-F238E27FC236}">
                  <a16:creationId xmlns:a16="http://schemas.microsoft.com/office/drawing/2014/main" id="{7290726A-9E26-0475-58D1-26B31C0EBDCB}"/>
                </a:ext>
              </a:extLst>
            </p:cNvPr>
            <p:cNvSpPr/>
            <p:nvPr/>
          </p:nvSpPr>
          <p:spPr>
            <a:xfrm>
              <a:off x="631198" y="1661977"/>
              <a:ext cx="58738" cy="58738"/>
            </a:xfrm>
            <a:prstGeom prst="ellipse">
              <a:avLst/>
            </a:prstGeom>
            <a:solidFill>
              <a:srgbClr val="808080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Label">
              <a:extLst>
                <a:ext uri="{FF2B5EF4-FFF2-40B4-BE49-F238E27FC236}">
                  <a16:creationId xmlns:a16="http://schemas.microsoft.com/office/drawing/2014/main" id="{6E558608-68D1-0AEA-E355-BAA87C8AFA42}"/>
                </a:ext>
              </a:extLst>
            </p:cNvPr>
            <p:cNvSpPr txBox="1"/>
            <p:nvPr/>
          </p:nvSpPr>
          <p:spPr>
            <a:xfrm>
              <a:off x="727242" y="1585163"/>
              <a:ext cx="750462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동의합니다</a:t>
              </a:r>
              <a:r>
                <a:rPr lang="en-US" altLang="ko-KR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1" name="Label">
            <a:extLst>
              <a:ext uri="{FF2B5EF4-FFF2-40B4-BE49-F238E27FC236}">
                <a16:creationId xmlns:a16="http://schemas.microsoft.com/office/drawing/2014/main" id="{3D1C0CE5-5904-1064-88D0-7E7EE94D465E}"/>
              </a:ext>
            </a:extLst>
          </p:cNvPr>
          <p:cNvSpPr txBox="1"/>
          <p:nvPr/>
        </p:nvSpPr>
        <p:spPr>
          <a:xfrm>
            <a:off x="463314" y="2173259"/>
            <a:ext cx="3707166" cy="320088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개인정보 수집 및 이용 동의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필수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16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Label">
            <a:extLst>
              <a:ext uri="{FF2B5EF4-FFF2-40B4-BE49-F238E27FC236}">
                <a16:creationId xmlns:a16="http://schemas.microsoft.com/office/drawing/2014/main" id="{247C0829-509B-F3D3-6282-8B1B55E5DEC3}"/>
              </a:ext>
            </a:extLst>
          </p:cNvPr>
          <p:cNvSpPr txBox="1"/>
          <p:nvPr/>
        </p:nvSpPr>
        <p:spPr>
          <a:xfrm>
            <a:off x="463314" y="4206368"/>
            <a:ext cx="3707166" cy="320088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금지 행위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필수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16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Button">
            <a:extLst>
              <a:ext uri="{FF2B5EF4-FFF2-40B4-BE49-F238E27FC236}">
                <a16:creationId xmlns:a16="http://schemas.microsoft.com/office/drawing/2014/main" id="{9AB6C48F-5C52-2643-F6A6-20965720BBD3}"/>
              </a:ext>
            </a:extLst>
          </p:cNvPr>
          <p:cNvSpPr>
            <a:spLocks/>
          </p:cNvSpPr>
          <p:nvPr/>
        </p:nvSpPr>
        <p:spPr bwMode="auto">
          <a:xfrm>
            <a:off x="4127712" y="6323232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다음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Label">
            <a:extLst>
              <a:ext uri="{FF2B5EF4-FFF2-40B4-BE49-F238E27FC236}">
                <a16:creationId xmlns:a16="http://schemas.microsoft.com/office/drawing/2014/main" id="{F41F8F06-D293-FE08-A5EA-22A438AAF31E}"/>
              </a:ext>
            </a:extLst>
          </p:cNvPr>
          <p:cNvSpPr txBox="1"/>
          <p:nvPr/>
        </p:nvSpPr>
        <p:spPr>
          <a:xfrm>
            <a:off x="1591108" y="1838273"/>
            <a:ext cx="5928314" cy="320088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서비스 이용약관 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가입 정보 입력 및 인증 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가입 완료</a:t>
            </a:r>
            <a:endParaRPr lang="en-US" sz="16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AEEA3AE6-8411-E774-9BED-5E218F2EF21D}"/>
              </a:ext>
            </a:extLst>
          </p:cNvPr>
          <p:cNvSpPr/>
          <p:nvPr/>
        </p:nvSpPr>
        <p:spPr>
          <a:xfrm>
            <a:off x="1412532" y="171389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13CF79C6-E851-82A0-1BF7-AD29DAADE2DE}"/>
              </a:ext>
            </a:extLst>
          </p:cNvPr>
          <p:cNvSpPr/>
          <p:nvPr/>
        </p:nvSpPr>
        <p:spPr>
          <a:xfrm>
            <a:off x="262776" y="235411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6509BDFE-1043-2712-2C18-1CAC1C471EA0}"/>
              </a:ext>
            </a:extLst>
          </p:cNvPr>
          <p:cNvSpPr/>
          <p:nvPr/>
        </p:nvSpPr>
        <p:spPr>
          <a:xfrm>
            <a:off x="132723" y="388296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2824C8D3-9931-B361-2B47-740C18268322}"/>
              </a:ext>
            </a:extLst>
          </p:cNvPr>
          <p:cNvSpPr/>
          <p:nvPr/>
        </p:nvSpPr>
        <p:spPr>
          <a:xfrm>
            <a:off x="132723" y="633248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3F386435-E971-ED7A-2810-5C8C1834648C}"/>
              </a:ext>
            </a:extLst>
          </p:cNvPr>
          <p:cNvSpPr/>
          <p:nvPr/>
        </p:nvSpPr>
        <p:spPr>
          <a:xfrm>
            <a:off x="4214488" y="604560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</a:t>
            </a:r>
            <a:endParaRPr lang="ko-KR" altLang="en-US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A93F620C-541F-4937-D084-1AD96E73E5BC}"/>
              </a:ext>
            </a:extLst>
          </p:cNvPr>
          <p:cNvSpPr/>
          <p:nvPr/>
        </p:nvSpPr>
        <p:spPr>
          <a:xfrm>
            <a:off x="9211285" y="5443232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이용 약관의 동의가 </a:t>
            </a:r>
            <a:endParaRPr lang="en-US" altLang="ko-KR" sz="1400" dirty="0"/>
          </a:p>
          <a:p>
            <a:pPr algn="ctr"/>
            <a:r>
              <a:rPr lang="ko-KR" altLang="en-US" sz="1400" dirty="0"/>
              <a:t>필요합니다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6" name="Button">
            <a:extLst>
              <a:ext uri="{FF2B5EF4-FFF2-40B4-BE49-F238E27FC236}">
                <a16:creationId xmlns:a16="http://schemas.microsoft.com/office/drawing/2014/main" id="{EAF43E98-DA5D-6B78-C0C8-078F52828E52}"/>
              </a:ext>
            </a:extLst>
          </p:cNvPr>
          <p:cNvSpPr>
            <a:spLocks/>
          </p:cNvSpPr>
          <p:nvPr/>
        </p:nvSpPr>
        <p:spPr bwMode="auto">
          <a:xfrm>
            <a:off x="10188013" y="6242111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88BB76FC-FBE4-8264-F2CE-1B30098E8069}"/>
              </a:ext>
            </a:extLst>
          </p:cNvPr>
          <p:cNvSpPr/>
          <p:nvPr/>
        </p:nvSpPr>
        <p:spPr>
          <a:xfrm>
            <a:off x="9122795" y="5443232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43" name="Label">
            <a:extLst>
              <a:ext uri="{FF2B5EF4-FFF2-40B4-BE49-F238E27FC236}">
                <a16:creationId xmlns:a16="http://schemas.microsoft.com/office/drawing/2014/main" id="{02664D2B-EFE4-5720-2579-1A215A39FCA1}"/>
              </a:ext>
            </a:extLst>
          </p:cNvPr>
          <p:cNvSpPr txBox="1"/>
          <p:nvPr/>
        </p:nvSpPr>
        <p:spPr>
          <a:xfrm>
            <a:off x="3383939" y="1117202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2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7974242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7" y="1261242"/>
              <a:ext cx="6668461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87798" y="1316923"/>
              <a:ext cx="82307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82491"/>
              </p:ext>
            </p:extLst>
          </p:nvPr>
        </p:nvGraphicFramePr>
        <p:xfrm>
          <a:off x="8125906" y="215385"/>
          <a:ext cx="3989842" cy="381830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0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53873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94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56295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사용자 이름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7364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이메일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</a:t>
                      </a:r>
                      <a:r>
                        <a:rPr lang="ko-KR" altLang="en-US" sz="1050" dirty="0"/>
                        <a:t> 본인확인 버튼 누르면 입력된 메일로 확인 메일 전송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전송 확인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A</a:t>
                      </a:r>
                    </a:p>
                    <a:p>
                      <a:pPr latinLnBrk="1"/>
                      <a:r>
                        <a:rPr lang="en-US" altLang="ko-KR" sz="1050" u="none" dirty="0"/>
                        <a:t> - </a:t>
                      </a:r>
                      <a:r>
                        <a:rPr lang="ko-KR" altLang="en-US" sz="1050" u="none" dirty="0"/>
                        <a:t>이메일 형식이 아니면 </a:t>
                      </a:r>
                      <a:r>
                        <a:rPr lang="ko-KR" altLang="en-US" sz="1050" u="none" dirty="0" err="1"/>
                        <a:t>알림창</a:t>
                      </a:r>
                      <a:r>
                        <a:rPr lang="ko-KR" altLang="en-US" sz="1050" u="none" dirty="0"/>
                        <a:t> </a:t>
                      </a:r>
                      <a:r>
                        <a:rPr lang="en-US" altLang="ko-KR" sz="1050" u="none" dirty="0"/>
                        <a:t>-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4843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비밀번호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비밀번호 확인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영어</a:t>
                      </a:r>
                      <a:r>
                        <a:rPr lang="en-US" altLang="ko-KR" sz="1050" dirty="0"/>
                        <a:t>+</a:t>
                      </a:r>
                      <a:r>
                        <a:rPr lang="ko-KR" altLang="en-US" sz="1050" dirty="0"/>
                        <a:t>숫자 </a:t>
                      </a:r>
                      <a:r>
                        <a:rPr lang="en-US" altLang="ko-KR" sz="1050" dirty="0"/>
                        <a:t>6</a:t>
                      </a:r>
                      <a:r>
                        <a:rPr lang="ko-KR" altLang="en-US" sz="1050" dirty="0"/>
                        <a:t>자리 이상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3454206"/>
                  </a:ext>
                </a:extLst>
              </a:tr>
              <a:tr h="7364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휴대폰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중복확인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이미 가입된 휴대폰 번호면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B, </a:t>
                      </a:r>
                      <a:r>
                        <a:rPr lang="ko-KR" altLang="en-US" sz="1050" dirty="0"/>
                        <a:t>아니면 확인완료로 변경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확인된 상태에서 휴대폰 번호 바뀌면 다시 중복확인 버튼으로 바뀜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6310768"/>
                  </a:ext>
                </a:extLst>
              </a:tr>
              <a:tr h="4993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회원가입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이름 입력이 안됐으면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C</a:t>
                      </a:r>
                    </a:p>
                    <a:p>
                      <a:pPr latinLnBrk="1"/>
                      <a:r>
                        <a:rPr lang="ko-KR" altLang="en-US" sz="1050" dirty="0"/>
                        <a:t>비밀번호 조건이 맞지 않으면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D</a:t>
                      </a:r>
                    </a:p>
                    <a:p>
                      <a:pPr latinLnBrk="1"/>
                      <a:r>
                        <a:rPr lang="ko-KR" altLang="en-US" sz="1050" dirty="0"/>
                        <a:t>이메일 본인 확인이 안됐으면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E</a:t>
                      </a:r>
                    </a:p>
                    <a:p>
                      <a:pPr latinLnBrk="1"/>
                      <a:r>
                        <a:rPr lang="ko-KR" altLang="en-US" sz="1050" dirty="0"/>
                        <a:t>휴대폰 중복확인이 안됐으면 </a:t>
                      </a:r>
                      <a:r>
                        <a:rPr lang="en-US" altLang="ko-KR" sz="1050" dirty="0"/>
                        <a:t>– 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518809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1773051" y="259230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2885130" y="1310672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007490"/>
              </p:ext>
            </p:extLst>
          </p:nvPr>
        </p:nvGraphicFramePr>
        <p:xfrm>
          <a:off x="2046695" y="2437560"/>
          <a:ext cx="4321272" cy="2477960"/>
        </p:xfrm>
        <a:graphic>
          <a:graphicData uri="http://schemas.openxmlformats.org/drawingml/2006/table">
            <a:tbl>
              <a:tblPr firstRow="1" bandRow="1"/>
              <a:tblGrid>
                <a:gridCol w="1425501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2895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사용자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이메일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591861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비밀번호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비밀번호 확인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55549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휴대폰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968720"/>
                  </a:ext>
                </a:extLst>
              </a:tr>
            </a:tbl>
          </a:graphicData>
        </a:graphic>
      </p:graphicFrame>
      <p:sp>
        <p:nvSpPr>
          <p:cNvPr id="6" name="Button">
            <a:extLst>
              <a:ext uri="{FF2B5EF4-FFF2-40B4-BE49-F238E27FC236}">
                <a16:creationId xmlns:a16="http://schemas.microsoft.com/office/drawing/2014/main" id="{1AC2F8CE-F2E6-E56B-9B0B-DA139A8406A3}"/>
              </a:ext>
            </a:extLst>
          </p:cNvPr>
          <p:cNvSpPr>
            <a:spLocks/>
          </p:cNvSpPr>
          <p:nvPr/>
        </p:nvSpPr>
        <p:spPr bwMode="auto">
          <a:xfrm>
            <a:off x="3621905" y="5332407"/>
            <a:ext cx="652582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회원가입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 Box">
            <a:extLst>
              <a:ext uri="{FF2B5EF4-FFF2-40B4-BE49-F238E27FC236}">
                <a16:creationId xmlns:a16="http://schemas.microsoft.com/office/drawing/2014/main" id="{934C372F-1839-A0E3-BCE7-04C4C9F60AC7}"/>
              </a:ext>
            </a:extLst>
          </p:cNvPr>
          <p:cNvSpPr/>
          <p:nvPr/>
        </p:nvSpPr>
        <p:spPr>
          <a:xfrm>
            <a:off x="3840560" y="3072817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19" name="Text Box">
            <a:extLst>
              <a:ext uri="{FF2B5EF4-FFF2-40B4-BE49-F238E27FC236}">
                <a16:creationId xmlns:a16="http://schemas.microsoft.com/office/drawing/2014/main" id="{E8D7303E-DB3B-FC7B-3734-A7BE21B64F62}"/>
              </a:ext>
            </a:extLst>
          </p:cNvPr>
          <p:cNvSpPr/>
          <p:nvPr/>
        </p:nvSpPr>
        <p:spPr>
          <a:xfrm>
            <a:off x="3845057" y="3558480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1773051" y="30639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0" name="Text Box">
            <a:extLst>
              <a:ext uri="{FF2B5EF4-FFF2-40B4-BE49-F238E27FC236}">
                <a16:creationId xmlns:a16="http://schemas.microsoft.com/office/drawing/2014/main" id="{51B93452-73F4-E7D4-CD10-99084B664C7F}"/>
              </a:ext>
            </a:extLst>
          </p:cNvPr>
          <p:cNvSpPr/>
          <p:nvPr/>
        </p:nvSpPr>
        <p:spPr>
          <a:xfrm>
            <a:off x="3840560" y="2592308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022135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회원가입</a:t>
            </a:r>
            <a:r>
              <a:rPr lang="en-US" altLang="ko-KR" sz="3600" b="1" dirty="0"/>
              <a:t>2</a:t>
            </a:r>
            <a:endParaRPr lang="ko-KR" altLang="en-US" sz="3600" b="1" dirty="0"/>
          </a:p>
        </p:txBody>
      </p:sp>
      <p:sp>
        <p:nvSpPr>
          <p:cNvPr id="5" name="Text Box">
            <a:extLst>
              <a:ext uri="{FF2B5EF4-FFF2-40B4-BE49-F238E27FC236}">
                <a16:creationId xmlns:a16="http://schemas.microsoft.com/office/drawing/2014/main" id="{A57AAE80-B75B-0ECC-0FBA-77CA39A7488C}"/>
              </a:ext>
            </a:extLst>
          </p:cNvPr>
          <p:cNvSpPr/>
          <p:nvPr/>
        </p:nvSpPr>
        <p:spPr>
          <a:xfrm>
            <a:off x="3845057" y="4055010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7" name="Text Box">
            <a:extLst>
              <a:ext uri="{FF2B5EF4-FFF2-40B4-BE49-F238E27FC236}">
                <a16:creationId xmlns:a16="http://schemas.microsoft.com/office/drawing/2014/main" id="{B4674724-23D0-9FDD-B801-23D589B02C39}"/>
              </a:ext>
            </a:extLst>
          </p:cNvPr>
          <p:cNvSpPr/>
          <p:nvPr/>
        </p:nvSpPr>
        <p:spPr>
          <a:xfrm>
            <a:off x="3836365" y="4550326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8" name="Button">
            <a:extLst>
              <a:ext uri="{FF2B5EF4-FFF2-40B4-BE49-F238E27FC236}">
                <a16:creationId xmlns:a16="http://schemas.microsoft.com/office/drawing/2014/main" id="{9A7163E9-3614-3931-062A-C77D72199CCD}"/>
              </a:ext>
            </a:extLst>
          </p:cNvPr>
          <p:cNvSpPr>
            <a:spLocks/>
          </p:cNvSpPr>
          <p:nvPr/>
        </p:nvSpPr>
        <p:spPr bwMode="auto">
          <a:xfrm>
            <a:off x="5621840" y="3068975"/>
            <a:ext cx="652582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본인확인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Button">
            <a:extLst>
              <a:ext uri="{FF2B5EF4-FFF2-40B4-BE49-F238E27FC236}">
                <a16:creationId xmlns:a16="http://schemas.microsoft.com/office/drawing/2014/main" id="{021DCD15-585A-6FC7-91A7-3D086F922BC4}"/>
              </a:ext>
            </a:extLst>
          </p:cNvPr>
          <p:cNvSpPr>
            <a:spLocks/>
          </p:cNvSpPr>
          <p:nvPr/>
        </p:nvSpPr>
        <p:spPr bwMode="auto">
          <a:xfrm>
            <a:off x="5621840" y="4549423"/>
            <a:ext cx="652582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중복확인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90015738-9DA9-9602-6A67-5EB6D725359A}"/>
              </a:ext>
            </a:extLst>
          </p:cNvPr>
          <p:cNvSpPr/>
          <p:nvPr/>
        </p:nvSpPr>
        <p:spPr>
          <a:xfrm>
            <a:off x="1773051" y="381940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82CC08B3-4D80-D29F-7A37-A4D971120324}"/>
              </a:ext>
            </a:extLst>
          </p:cNvPr>
          <p:cNvSpPr/>
          <p:nvPr/>
        </p:nvSpPr>
        <p:spPr>
          <a:xfrm>
            <a:off x="1773051" y="454942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275295CC-44CB-4BDA-AC82-965113C7D129}"/>
              </a:ext>
            </a:extLst>
          </p:cNvPr>
          <p:cNvSpPr/>
          <p:nvPr/>
        </p:nvSpPr>
        <p:spPr>
          <a:xfrm>
            <a:off x="3292488" y="534054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C32D7B-7CE1-E651-F35E-016EA78E43FA}"/>
              </a:ext>
            </a:extLst>
          </p:cNvPr>
          <p:cNvSpPr txBox="1"/>
          <p:nvPr/>
        </p:nvSpPr>
        <p:spPr>
          <a:xfrm>
            <a:off x="744717" y="755303"/>
            <a:ext cx="43078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로그인 </a:t>
            </a:r>
            <a:r>
              <a:rPr lang="en-US" altLang="ko-KR" sz="1100" dirty="0"/>
              <a:t>&gt; </a:t>
            </a:r>
            <a:r>
              <a:rPr lang="ko-KR" altLang="en-US" sz="1100" dirty="0"/>
              <a:t>회원가입 </a:t>
            </a:r>
            <a:r>
              <a:rPr lang="en-US" altLang="ko-KR" sz="1100" dirty="0"/>
              <a:t>&gt; </a:t>
            </a:r>
            <a:r>
              <a:rPr lang="ko-KR" altLang="en-US" sz="1100" dirty="0"/>
              <a:t>가입 정보 입력 및 인증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D506CFC-26E1-5A53-2832-2427868F1FB3}"/>
              </a:ext>
            </a:extLst>
          </p:cNvPr>
          <p:cNvSpPr/>
          <p:nvPr/>
        </p:nvSpPr>
        <p:spPr>
          <a:xfrm>
            <a:off x="3974" y="5670896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이메일이 전송되었습니다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6" name="Button">
            <a:extLst>
              <a:ext uri="{FF2B5EF4-FFF2-40B4-BE49-F238E27FC236}">
                <a16:creationId xmlns:a16="http://schemas.microsoft.com/office/drawing/2014/main" id="{8DB8CE6E-9895-D4D3-8ED1-18755D0F585D}"/>
              </a:ext>
            </a:extLst>
          </p:cNvPr>
          <p:cNvSpPr>
            <a:spLocks/>
          </p:cNvSpPr>
          <p:nvPr/>
        </p:nvSpPr>
        <p:spPr bwMode="auto">
          <a:xfrm>
            <a:off x="980702" y="6469775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54968146-38E0-D469-71A4-265E98BEB756}"/>
              </a:ext>
            </a:extLst>
          </p:cNvPr>
          <p:cNvSpPr/>
          <p:nvPr/>
        </p:nvSpPr>
        <p:spPr>
          <a:xfrm>
            <a:off x="-84516" y="567089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8708EE0-C649-DA51-048B-C75D29F8C030}"/>
              </a:ext>
            </a:extLst>
          </p:cNvPr>
          <p:cNvSpPr/>
          <p:nvPr/>
        </p:nvSpPr>
        <p:spPr>
          <a:xfrm>
            <a:off x="2465268" y="5670896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 </a:t>
            </a:r>
            <a:endParaRPr lang="en-US" altLang="ko-KR" sz="1400" dirty="0"/>
          </a:p>
          <a:p>
            <a:pPr algn="ctr"/>
            <a:r>
              <a:rPr lang="ko-KR" altLang="en-US" sz="1400" dirty="0"/>
              <a:t>휴대폰 번호입니다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990BCD7F-697F-4ECC-A3AC-AE13E497E66F}"/>
              </a:ext>
            </a:extLst>
          </p:cNvPr>
          <p:cNvSpPr>
            <a:spLocks/>
          </p:cNvSpPr>
          <p:nvPr/>
        </p:nvSpPr>
        <p:spPr bwMode="auto">
          <a:xfrm>
            <a:off x="3441996" y="6469774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00B76CE-0889-83E7-C23C-6EF776485A99}"/>
              </a:ext>
            </a:extLst>
          </p:cNvPr>
          <p:cNvSpPr/>
          <p:nvPr/>
        </p:nvSpPr>
        <p:spPr>
          <a:xfrm>
            <a:off x="4926562" y="5670896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비밀번호 조건에 맞춰</a:t>
            </a:r>
            <a:endParaRPr lang="en-US" altLang="ko-KR" sz="1200" dirty="0"/>
          </a:p>
          <a:p>
            <a:pPr algn="ctr"/>
            <a:r>
              <a:rPr lang="ko-KR" altLang="en-US" sz="1200" dirty="0"/>
              <a:t>일치하도록 입력해주세요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30" name="Button">
            <a:extLst>
              <a:ext uri="{FF2B5EF4-FFF2-40B4-BE49-F238E27FC236}">
                <a16:creationId xmlns:a16="http://schemas.microsoft.com/office/drawing/2014/main" id="{B5273029-4EAC-588D-F905-F09D64670934}"/>
              </a:ext>
            </a:extLst>
          </p:cNvPr>
          <p:cNvSpPr>
            <a:spLocks/>
          </p:cNvSpPr>
          <p:nvPr/>
        </p:nvSpPr>
        <p:spPr bwMode="auto">
          <a:xfrm>
            <a:off x="5903290" y="6488513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E40889A-218E-0F61-F6C8-C387A6DDAD7B}"/>
              </a:ext>
            </a:extLst>
          </p:cNvPr>
          <p:cNvSpPr/>
          <p:nvPr/>
        </p:nvSpPr>
        <p:spPr>
          <a:xfrm>
            <a:off x="2430506" y="567260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BD7E0F62-29AD-7B90-ACB9-E365A0F72ED5}"/>
              </a:ext>
            </a:extLst>
          </p:cNvPr>
          <p:cNvSpPr/>
          <p:nvPr/>
        </p:nvSpPr>
        <p:spPr>
          <a:xfrm>
            <a:off x="4891800" y="567089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6FED7EE-E881-87FB-1C80-FF76C77ED3F3}"/>
              </a:ext>
            </a:extLst>
          </p:cNvPr>
          <p:cNvSpPr txBox="1"/>
          <p:nvPr/>
        </p:nvSpPr>
        <p:spPr>
          <a:xfrm>
            <a:off x="76247" y="1088158"/>
            <a:ext cx="22945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highlight>
                  <a:srgbClr val="FFFF00"/>
                </a:highlight>
              </a:rPr>
              <a:t>모든 입력란 유효성검사 필요</a:t>
            </a:r>
          </a:p>
        </p:txBody>
      </p:sp>
      <p:sp>
        <p:nvSpPr>
          <p:cNvPr id="14" name="Label">
            <a:extLst>
              <a:ext uri="{FF2B5EF4-FFF2-40B4-BE49-F238E27FC236}">
                <a16:creationId xmlns:a16="http://schemas.microsoft.com/office/drawing/2014/main" id="{CF21BC9D-43AF-1D50-A18C-3C7C364D4B5C}"/>
              </a:ext>
            </a:extLst>
          </p:cNvPr>
          <p:cNvSpPr txBox="1"/>
          <p:nvPr/>
        </p:nvSpPr>
        <p:spPr>
          <a:xfrm>
            <a:off x="1339752" y="1971619"/>
            <a:ext cx="5928314" cy="320088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서비스 이용약관 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ko-KR" altLang="en-US" sz="1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가입 정보 입력 및 인증 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가입 완료</a:t>
            </a:r>
            <a:endParaRPr lang="en-US" sz="16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A79E3E2-B6F7-2486-90A5-A7D95FAF7BB2}"/>
              </a:ext>
            </a:extLst>
          </p:cNvPr>
          <p:cNvSpPr/>
          <p:nvPr/>
        </p:nvSpPr>
        <p:spPr>
          <a:xfrm>
            <a:off x="7377097" y="5670896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이메일 인증을</a:t>
            </a:r>
            <a:endParaRPr lang="en-US" altLang="ko-KR" sz="1400" dirty="0"/>
          </a:p>
          <a:p>
            <a:pPr algn="ctr"/>
            <a:r>
              <a:rPr lang="ko-KR" altLang="en-US" sz="1400" dirty="0"/>
              <a:t> 확인해주세요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2" name="Button">
            <a:extLst>
              <a:ext uri="{FF2B5EF4-FFF2-40B4-BE49-F238E27FC236}">
                <a16:creationId xmlns:a16="http://schemas.microsoft.com/office/drawing/2014/main" id="{C36AEEB5-C863-D2A4-6079-686CC99E3B9F}"/>
              </a:ext>
            </a:extLst>
          </p:cNvPr>
          <p:cNvSpPr>
            <a:spLocks/>
          </p:cNvSpPr>
          <p:nvPr/>
        </p:nvSpPr>
        <p:spPr bwMode="auto">
          <a:xfrm>
            <a:off x="8353825" y="6488513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C5821B64-8D66-5C57-DC8A-63FD89F96F13}"/>
              </a:ext>
            </a:extLst>
          </p:cNvPr>
          <p:cNvSpPr/>
          <p:nvPr/>
        </p:nvSpPr>
        <p:spPr>
          <a:xfrm>
            <a:off x="7342335" y="567089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E</a:t>
            </a:r>
            <a:endParaRPr lang="ko-KR" altLang="en-US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95BEF54-8723-69A2-1763-22DA5AFDDDAD}"/>
              </a:ext>
            </a:extLst>
          </p:cNvPr>
          <p:cNvSpPr/>
          <p:nvPr/>
        </p:nvSpPr>
        <p:spPr>
          <a:xfrm>
            <a:off x="9792868" y="5670896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휴대폰 번호 중복</a:t>
            </a:r>
            <a:endParaRPr lang="en-US" altLang="ko-KR" sz="1400" dirty="0"/>
          </a:p>
          <a:p>
            <a:pPr algn="ctr"/>
            <a:r>
              <a:rPr lang="ko-KR" altLang="en-US" sz="1400" dirty="0"/>
              <a:t>확인해주세요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6" name="Button">
            <a:extLst>
              <a:ext uri="{FF2B5EF4-FFF2-40B4-BE49-F238E27FC236}">
                <a16:creationId xmlns:a16="http://schemas.microsoft.com/office/drawing/2014/main" id="{B3538681-3F7E-B501-E376-E695BD7569EE}"/>
              </a:ext>
            </a:extLst>
          </p:cNvPr>
          <p:cNvSpPr>
            <a:spLocks/>
          </p:cNvSpPr>
          <p:nvPr/>
        </p:nvSpPr>
        <p:spPr bwMode="auto">
          <a:xfrm>
            <a:off x="10769596" y="6488513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0B9FC6CD-A5BD-A9A4-466D-2D901770C4DC}"/>
              </a:ext>
            </a:extLst>
          </p:cNvPr>
          <p:cNvSpPr/>
          <p:nvPr/>
        </p:nvSpPr>
        <p:spPr>
          <a:xfrm>
            <a:off x="9758106" y="567089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F</a:t>
            </a:r>
            <a:endParaRPr lang="ko-KR" altLang="en-US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0C326C3-C717-D915-9140-5C67FB3F27EF}"/>
              </a:ext>
            </a:extLst>
          </p:cNvPr>
          <p:cNvSpPr/>
          <p:nvPr/>
        </p:nvSpPr>
        <p:spPr>
          <a:xfrm>
            <a:off x="7366280" y="4426258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이름을 </a:t>
            </a:r>
            <a:endParaRPr lang="en-US" altLang="ko-KR" sz="1400" dirty="0"/>
          </a:p>
          <a:p>
            <a:pPr algn="ctr"/>
            <a:r>
              <a:rPr lang="ko-KR" altLang="en-US" sz="1400" dirty="0"/>
              <a:t>입력해주세요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6" name="Button">
            <a:extLst>
              <a:ext uri="{FF2B5EF4-FFF2-40B4-BE49-F238E27FC236}">
                <a16:creationId xmlns:a16="http://schemas.microsoft.com/office/drawing/2014/main" id="{9F9839DA-39EC-9F31-B2A8-45A36DF66407}"/>
              </a:ext>
            </a:extLst>
          </p:cNvPr>
          <p:cNvSpPr>
            <a:spLocks/>
          </p:cNvSpPr>
          <p:nvPr/>
        </p:nvSpPr>
        <p:spPr bwMode="auto">
          <a:xfrm>
            <a:off x="8343008" y="5243875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1DEE5D8E-C6B3-96E1-24D5-342468B436CB}"/>
              </a:ext>
            </a:extLst>
          </p:cNvPr>
          <p:cNvSpPr/>
          <p:nvPr/>
        </p:nvSpPr>
        <p:spPr>
          <a:xfrm>
            <a:off x="7331518" y="4426258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7BA186A-1BFD-4708-9189-5BF3331B4DAE}"/>
              </a:ext>
            </a:extLst>
          </p:cNvPr>
          <p:cNvSpPr/>
          <p:nvPr/>
        </p:nvSpPr>
        <p:spPr>
          <a:xfrm>
            <a:off x="-975628" y="4392976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이메일 형식을 맞춰주세요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9" name="Button">
            <a:extLst>
              <a:ext uri="{FF2B5EF4-FFF2-40B4-BE49-F238E27FC236}">
                <a16:creationId xmlns:a16="http://schemas.microsoft.com/office/drawing/2014/main" id="{3186E9E4-2436-4713-4E38-3C4F42932D8B}"/>
              </a:ext>
            </a:extLst>
          </p:cNvPr>
          <p:cNvSpPr>
            <a:spLocks/>
          </p:cNvSpPr>
          <p:nvPr/>
        </p:nvSpPr>
        <p:spPr bwMode="auto">
          <a:xfrm>
            <a:off x="1100" y="5191855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58DE6FDA-FD02-62F3-FD3F-0E4A424C4E17}"/>
              </a:ext>
            </a:extLst>
          </p:cNvPr>
          <p:cNvSpPr/>
          <p:nvPr/>
        </p:nvSpPr>
        <p:spPr>
          <a:xfrm>
            <a:off x="-1064118" y="439297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11913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7974242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7" y="1261242"/>
              <a:ext cx="6668461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87798" y="1316923"/>
              <a:ext cx="82307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36225"/>
              </p:ext>
            </p:extLst>
          </p:nvPr>
        </p:nvGraphicFramePr>
        <p:xfrm>
          <a:off x="8125906" y="901975"/>
          <a:ext cx="3989842" cy="218759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0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53873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42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가입 안내 문구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10787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로그인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u="none" dirty="0"/>
                        <a:t>로그인 페이지로 이동</a:t>
                      </a:r>
                      <a:endParaRPr lang="en-US" altLang="ko-KR" sz="105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1842348" y="2696887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2843231" y="1382724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Button">
            <a:extLst>
              <a:ext uri="{FF2B5EF4-FFF2-40B4-BE49-F238E27FC236}">
                <a16:creationId xmlns:a16="http://schemas.microsoft.com/office/drawing/2014/main" id="{1AC2F8CE-F2E6-E56B-9B0B-DA139A8406A3}"/>
              </a:ext>
            </a:extLst>
          </p:cNvPr>
          <p:cNvSpPr>
            <a:spLocks/>
          </p:cNvSpPr>
          <p:nvPr/>
        </p:nvSpPr>
        <p:spPr bwMode="auto">
          <a:xfrm>
            <a:off x="3450114" y="3426516"/>
            <a:ext cx="76911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로그인하기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3103032" y="344268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022135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회원가입</a:t>
            </a:r>
            <a:r>
              <a:rPr lang="en-US" altLang="ko-KR" sz="3600" b="1" dirty="0"/>
              <a:t>3</a:t>
            </a:r>
            <a:endParaRPr lang="ko-KR" altLang="en-US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C32D7B-7CE1-E651-F35E-016EA78E43FA}"/>
              </a:ext>
            </a:extLst>
          </p:cNvPr>
          <p:cNvSpPr txBox="1"/>
          <p:nvPr/>
        </p:nvSpPr>
        <p:spPr>
          <a:xfrm>
            <a:off x="744718" y="755303"/>
            <a:ext cx="23583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로그인 </a:t>
            </a:r>
            <a:r>
              <a:rPr lang="en-US" altLang="ko-KR" sz="1100" dirty="0"/>
              <a:t>&gt; </a:t>
            </a:r>
            <a:r>
              <a:rPr lang="ko-KR" altLang="en-US" sz="1100" dirty="0"/>
              <a:t>회원가입 </a:t>
            </a:r>
            <a:r>
              <a:rPr lang="en-US" altLang="ko-KR" sz="1100" dirty="0"/>
              <a:t>&gt; </a:t>
            </a:r>
            <a:r>
              <a:rPr lang="ko-KR" altLang="en-US" sz="1100" dirty="0"/>
              <a:t>가입 완료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2A51E7-2760-121F-A396-68388D506DC2}"/>
              </a:ext>
            </a:extLst>
          </p:cNvPr>
          <p:cNvSpPr txBox="1"/>
          <p:nvPr/>
        </p:nvSpPr>
        <p:spPr>
          <a:xfrm>
            <a:off x="2171765" y="2621752"/>
            <a:ext cx="3469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‘</a:t>
            </a:r>
            <a:r>
              <a:rPr lang="ko-KR" altLang="en-US" dirty="0"/>
              <a:t>김사용자</a:t>
            </a:r>
            <a:r>
              <a:rPr lang="en-US" altLang="ko-KR" dirty="0"/>
              <a:t>’</a:t>
            </a:r>
            <a:r>
              <a:rPr lang="ko-KR" altLang="en-US" dirty="0"/>
              <a:t>님 가입되었습니다</a:t>
            </a:r>
            <a:r>
              <a:rPr lang="en-US" altLang="ko-KR" dirty="0"/>
              <a:t>!</a:t>
            </a:r>
            <a:endParaRPr lang="ko-KR" altLang="en-US" dirty="0"/>
          </a:p>
        </p:txBody>
      </p:sp>
      <p:sp>
        <p:nvSpPr>
          <p:cNvPr id="3" name="Label">
            <a:extLst>
              <a:ext uri="{FF2B5EF4-FFF2-40B4-BE49-F238E27FC236}">
                <a16:creationId xmlns:a16="http://schemas.microsoft.com/office/drawing/2014/main" id="{553FF300-7E5A-B0EA-9943-E5362BDC7F2C}"/>
              </a:ext>
            </a:extLst>
          </p:cNvPr>
          <p:cNvSpPr txBox="1"/>
          <p:nvPr/>
        </p:nvSpPr>
        <p:spPr>
          <a:xfrm>
            <a:off x="1170070" y="2170152"/>
            <a:ext cx="5928314" cy="320088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서비스 이용약관 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가입 정보 입력 및 인증 </a:t>
            </a:r>
            <a:r>
              <a:rPr lang="en-US" altLang="ko-KR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 </a:t>
            </a:r>
            <a:r>
              <a:rPr lang="ko-KR" altLang="en-US" sz="1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가입 완료</a:t>
            </a:r>
            <a:endParaRPr lang="en-US" sz="1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269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7974242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7" y="1261242"/>
              <a:ext cx="6668461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87798" y="1316923"/>
              <a:ext cx="82307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60391"/>
              </p:ext>
            </p:extLst>
          </p:nvPr>
        </p:nvGraphicFramePr>
        <p:xfrm>
          <a:off x="8125906" y="837554"/>
          <a:ext cx="3989842" cy="2066911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0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53873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42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524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사용자 이름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15576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 휴대폰 번호 입력란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6310768"/>
                  </a:ext>
                </a:extLst>
              </a:tr>
              <a:tr h="10787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다음 버튼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이름과 일치하는 사용자 정보가 없는 경우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A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일치하면 다음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3420063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1773051" y="259230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2843232" y="1738450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820365"/>
              </p:ext>
            </p:extLst>
          </p:nvPr>
        </p:nvGraphicFramePr>
        <p:xfrm>
          <a:off x="2046695" y="2437560"/>
          <a:ext cx="3722510" cy="991184"/>
        </p:xfrm>
        <a:graphic>
          <a:graphicData uri="http://schemas.openxmlformats.org/drawingml/2006/table">
            <a:tbl>
              <a:tblPr firstRow="1" bandRow="1"/>
              <a:tblGrid>
                <a:gridCol w="1227981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2494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사용자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휴대폰 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929683"/>
                  </a:ext>
                </a:extLst>
              </a:tr>
            </a:tbl>
          </a:graphicData>
        </a:graphic>
      </p:graphicFrame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1773051" y="30639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0" name="Text Box">
            <a:extLst>
              <a:ext uri="{FF2B5EF4-FFF2-40B4-BE49-F238E27FC236}">
                <a16:creationId xmlns:a16="http://schemas.microsoft.com/office/drawing/2014/main" id="{51B93452-73F4-E7D4-CD10-99084B664C7F}"/>
              </a:ext>
            </a:extLst>
          </p:cNvPr>
          <p:cNvSpPr/>
          <p:nvPr/>
        </p:nvSpPr>
        <p:spPr>
          <a:xfrm>
            <a:off x="3840560" y="2592308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022135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이메일 찾기</a:t>
            </a:r>
            <a:r>
              <a:rPr lang="en-US" altLang="ko-KR" sz="3600" b="1" dirty="0"/>
              <a:t>1</a:t>
            </a:r>
            <a:endParaRPr lang="ko-KR" altLang="en-US" sz="3600" b="1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D506CFC-26E1-5A53-2832-2427868F1FB3}"/>
              </a:ext>
            </a:extLst>
          </p:cNvPr>
          <p:cNvSpPr/>
          <p:nvPr/>
        </p:nvSpPr>
        <p:spPr>
          <a:xfrm>
            <a:off x="8725945" y="3297762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존재하지 않는 회원 정보입니다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6" name="Button">
            <a:extLst>
              <a:ext uri="{FF2B5EF4-FFF2-40B4-BE49-F238E27FC236}">
                <a16:creationId xmlns:a16="http://schemas.microsoft.com/office/drawing/2014/main" id="{8DB8CE6E-9895-D4D3-8ED1-18755D0F585D}"/>
              </a:ext>
            </a:extLst>
          </p:cNvPr>
          <p:cNvSpPr>
            <a:spLocks/>
          </p:cNvSpPr>
          <p:nvPr/>
        </p:nvSpPr>
        <p:spPr bwMode="auto">
          <a:xfrm>
            <a:off x="9899583" y="4456501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54968146-38E0-D469-71A4-265E98BEB756}"/>
              </a:ext>
            </a:extLst>
          </p:cNvPr>
          <p:cNvSpPr/>
          <p:nvPr/>
        </p:nvSpPr>
        <p:spPr>
          <a:xfrm>
            <a:off x="8598945" y="3297762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4" name="Text Box">
            <a:extLst>
              <a:ext uri="{FF2B5EF4-FFF2-40B4-BE49-F238E27FC236}">
                <a16:creationId xmlns:a16="http://schemas.microsoft.com/office/drawing/2014/main" id="{E816A8AA-D62B-B548-C8E5-BD8D98954B80}"/>
              </a:ext>
            </a:extLst>
          </p:cNvPr>
          <p:cNvSpPr/>
          <p:nvPr/>
        </p:nvSpPr>
        <p:spPr>
          <a:xfrm>
            <a:off x="3836364" y="3063906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33" name="Button">
            <a:extLst>
              <a:ext uri="{FF2B5EF4-FFF2-40B4-BE49-F238E27FC236}">
                <a16:creationId xmlns:a16="http://schemas.microsoft.com/office/drawing/2014/main" id="{2264FE05-4875-03F4-85C5-5DC718CB8DFF}"/>
              </a:ext>
            </a:extLst>
          </p:cNvPr>
          <p:cNvSpPr>
            <a:spLocks/>
          </p:cNvSpPr>
          <p:nvPr/>
        </p:nvSpPr>
        <p:spPr bwMode="auto">
          <a:xfrm>
            <a:off x="3621905" y="5332407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다음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34E7C41F-81E1-C27D-5EC5-720D03C7531F}"/>
              </a:ext>
            </a:extLst>
          </p:cNvPr>
          <p:cNvSpPr/>
          <p:nvPr/>
        </p:nvSpPr>
        <p:spPr>
          <a:xfrm>
            <a:off x="3708681" y="506292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B71DC5-0CB1-7873-08F5-FA1DE993A205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로그인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이메일 찾기</a:t>
            </a:r>
          </a:p>
        </p:txBody>
      </p:sp>
    </p:spTree>
    <p:extLst>
      <p:ext uri="{BB962C8B-B14F-4D97-AF65-F5344CB8AC3E}">
        <p14:creationId xmlns:p14="http://schemas.microsoft.com/office/powerpoint/2010/main" val="2921736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7974242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7" y="1261242"/>
              <a:ext cx="6668461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87798" y="1316923"/>
              <a:ext cx="82307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544818"/>
              </p:ext>
            </p:extLst>
          </p:nvPr>
        </p:nvGraphicFramePr>
        <p:xfrm>
          <a:off x="8125906" y="215384"/>
          <a:ext cx="3989842" cy="245495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0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53873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423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이메일 안내 문구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6365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이메일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맨 앞 두자리와 맨 뒤 </a:t>
                      </a:r>
                      <a:r>
                        <a:rPr lang="ko-KR" altLang="en-US" sz="1050" dirty="0" err="1"/>
                        <a:t>두자리</a:t>
                      </a:r>
                      <a:r>
                        <a:rPr lang="ko-KR" altLang="en-US" sz="1050" dirty="0"/>
                        <a:t> 보여줌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6310768"/>
                  </a:ext>
                </a:extLst>
              </a:tr>
              <a:tr h="7095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로그인 버튼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비밀번호</a:t>
                      </a:r>
                      <a:r>
                        <a:rPr lang="en-US" altLang="ko-KR" sz="1050" dirty="0"/>
                        <a:t> </a:t>
                      </a:r>
                      <a:r>
                        <a:rPr lang="ko-KR" altLang="en-US" sz="1050" dirty="0"/>
                        <a:t>찾기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518809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1395980" y="259230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2843232" y="1738450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276633"/>
              </p:ext>
            </p:extLst>
          </p:nvPr>
        </p:nvGraphicFramePr>
        <p:xfrm>
          <a:off x="1669623" y="2437560"/>
          <a:ext cx="4580349" cy="991184"/>
        </p:xfrm>
        <a:graphic>
          <a:graphicData uri="http://schemas.openxmlformats.org/drawingml/2006/table">
            <a:tbl>
              <a:tblPr firstRow="1" bandRow="1"/>
              <a:tblGrid>
                <a:gridCol w="4580349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</a:tblGrid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고객님의 정보와 일치하는 이메일입니다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Te*t1@test.com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929683"/>
                  </a:ext>
                </a:extLst>
              </a:tr>
            </a:tbl>
          </a:graphicData>
        </a:graphic>
      </p:graphicFrame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1395980" y="30639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022135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이메일 찾기</a:t>
            </a:r>
            <a:r>
              <a:rPr lang="en-US" altLang="ko-KR" sz="3600" b="1" dirty="0"/>
              <a:t>2</a:t>
            </a:r>
            <a:endParaRPr lang="ko-KR" altLang="en-US" sz="3600" b="1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90015738-9DA9-9602-6A67-5EB6D725359A}"/>
              </a:ext>
            </a:extLst>
          </p:cNvPr>
          <p:cNvSpPr/>
          <p:nvPr/>
        </p:nvSpPr>
        <p:spPr>
          <a:xfrm>
            <a:off x="3705797" y="399429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C32D7B-7CE1-E651-F35E-016EA78E43FA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로그인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이메일 찾기</a:t>
            </a:r>
          </a:p>
        </p:txBody>
      </p:sp>
      <p:sp>
        <p:nvSpPr>
          <p:cNvPr id="5" name="Button">
            <a:extLst>
              <a:ext uri="{FF2B5EF4-FFF2-40B4-BE49-F238E27FC236}">
                <a16:creationId xmlns:a16="http://schemas.microsoft.com/office/drawing/2014/main" id="{28418CEC-D8B6-192B-668B-DD96B96B706E}"/>
              </a:ext>
            </a:extLst>
          </p:cNvPr>
          <p:cNvSpPr>
            <a:spLocks/>
          </p:cNvSpPr>
          <p:nvPr/>
        </p:nvSpPr>
        <p:spPr bwMode="auto">
          <a:xfrm>
            <a:off x="3921118" y="3681053"/>
            <a:ext cx="918017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비밀번호 찾기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Button">
            <a:extLst>
              <a:ext uri="{FF2B5EF4-FFF2-40B4-BE49-F238E27FC236}">
                <a16:creationId xmlns:a16="http://schemas.microsoft.com/office/drawing/2014/main" id="{17F8BE5A-6D9D-C8AF-AFF0-35C54813A5F9}"/>
              </a:ext>
            </a:extLst>
          </p:cNvPr>
          <p:cNvSpPr>
            <a:spLocks/>
          </p:cNvSpPr>
          <p:nvPr/>
        </p:nvSpPr>
        <p:spPr bwMode="auto">
          <a:xfrm>
            <a:off x="3023823" y="3681053"/>
            <a:ext cx="76911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로그인하기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43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7974242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7" y="1261242"/>
              <a:ext cx="6668461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87798" y="1316923"/>
              <a:ext cx="82307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441656"/>
              </p:ext>
            </p:extLst>
          </p:nvPr>
        </p:nvGraphicFramePr>
        <p:xfrm>
          <a:off x="8125906" y="215384"/>
          <a:ext cx="3989842" cy="307543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0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53873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174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6308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사용자 이름 입력란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8251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u="none" dirty="0"/>
                        <a:t>이메일</a:t>
                      </a:r>
                      <a:r>
                        <a:rPr lang="en-US" altLang="ko-KR" sz="1050" u="none" dirty="0"/>
                        <a:t> </a:t>
                      </a:r>
                      <a:r>
                        <a:rPr lang="ko-KR" altLang="en-US" sz="1050" u="none" dirty="0"/>
                        <a:t>입력란</a:t>
                      </a:r>
                      <a:endParaRPr lang="en-US" altLang="ko-KR" sz="1050" u="non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5427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휴대폰 번호 입력란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3454206"/>
                  </a:ext>
                </a:extLst>
              </a:tr>
              <a:tr h="8251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다음 버튼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일치하는 사용자 정보가 없는 경우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A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일치하면 다음 페이지로 이동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B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6310768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1546807" y="259230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2616988" y="1738450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004750"/>
              </p:ext>
            </p:extLst>
          </p:nvPr>
        </p:nvGraphicFramePr>
        <p:xfrm>
          <a:off x="1820451" y="2437560"/>
          <a:ext cx="4599202" cy="1486776"/>
        </p:xfrm>
        <a:graphic>
          <a:graphicData uri="http://schemas.openxmlformats.org/drawingml/2006/table">
            <a:tbl>
              <a:tblPr firstRow="1" bandRow="1"/>
              <a:tblGrid>
                <a:gridCol w="1517185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3082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사용자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이메일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591861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휴대폰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Button">
            <a:extLst>
              <a:ext uri="{FF2B5EF4-FFF2-40B4-BE49-F238E27FC236}">
                <a16:creationId xmlns:a16="http://schemas.microsoft.com/office/drawing/2014/main" id="{1AC2F8CE-F2E6-E56B-9B0B-DA139A8406A3}"/>
              </a:ext>
            </a:extLst>
          </p:cNvPr>
          <p:cNvSpPr>
            <a:spLocks/>
          </p:cNvSpPr>
          <p:nvPr/>
        </p:nvSpPr>
        <p:spPr bwMode="auto">
          <a:xfrm>
            <a:off x="3621905" y="5332407"/>
            <a:ext cx="427553" cy="241995"/>
          </a:xfrm>
          <a:prstGeom prst="roundRect">
            <a:avLst>
              <a:gd name="adj" fmla="val 8776"/>
            </a:avLst>
          </a:prstGeom>
          <a:solidFill>
            <a:schemeClr val="bg1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다음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 Box">
            <a:extLst>
              <a:ext uri="{FF2B5EF4-FFF2-40B4-BE49-F238E27FC236}">
                <a16:creationId xmlns:a16="http://schemas.microsoft.com/office/drawing/2014/main" id="{934C372F-1839-A0E3-BCE7-04C4C9F60AC7}"/>
              </a:ext>
            </a:extLst>
          </p:cNvPr>
          <p:cNvSpPr/>
          <p:nvPr/>
        </p:nvSpPr>
        <p:spPr>
          <a:xfrm>
            <a:off x="3614316" y="3072817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19" name="Text Box">
            <a:extLst>
              <a:ext uri="{FF2B5EF4-FFF2-40B4-BE49-F238E27FC236}">
                <a16:creationId xmlns:a16="http://schemas.microsoft.com/office/drawing/2014/main" id="{E8D7303E-DB3B-FC7B-3734-A7BE21B64F62}"/>
              </a:ext>
            </a:extLst>
          </p:cNvPr>
          <p:cNvSpPr/>
          <p:nvPr/>
        </p:nvSpPr>
        <p:spPr>
          <a:xfrm>
            <a:off x="3618813" y="3558480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1546807" y="30639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0" name="Text Box">
            <a:extLst>
              <a:ext uri="{FF2B5EF4-FFF2-40B4-BE49-F238E27FC236}">
                <a16:creationId xmlns:a16="http://schemas.microsoft.com/office/drawing/2014/main" id="{51B93452-73F4-E7D4-CD10-99084B664C7F}"/>
              </a:ext>
            </a:extLst>
          </p:cNvPr>
          <p:cNvSpPr/>
          <p:nvPr/>
        </p:nvSpPr>
        <p:spPr>
          <a:xfrm>
            <a:off x="3614316" y="2592308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022135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비밀번호 찾기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90015738-9DA9-9602-6A67-5EB6D725359A}"/>
              </a:ext>
            </a:extLst>
          </p:cNvPr>
          <p:cNvSpPr/>
          <p:nvPr/>
        </p:nvSpPr>
        <p:spPr>
          <a:xfrm>
            <a:off x="1528743" y="355320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E2D35AD-0DEF-D9C2-7056-509734911789}"/>
              </a:ext>
            </a:extLst>
          </p:cNvPr>
          <p:cNvSpPr/>
          <p:nvPr/>
        </p:nvSpPr>
        <p:spPr>
          <a:xfrm>
            <a:off x="8435830" y="5123795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이메일로 인증번호가 </a:t>
            </a:r>
            <a:endParaRPr lang="en-US" altLang="ko-KR" sz="1400" dirty="0"/>
          </a:p>
          <a:p>
            <a:pPr algn="ctr"/>
            <a:r>
              <a:rPr lang="ko-KR" altLang="en-US" sz="1400" dirty="0"/>
              <a:t>전송되었습니다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D3A573C0-3F9A-6AD4-310D-9152D1E49BC6}"/>
              </a:ext>
            </a:extLst>
          </p:cNvPr>
          <p:cNvSpPr>
            <a:spLocks/>
          </p:cNvSpPr>
          <p:nvPr/>
        </p:nvSpPr>
        <p:spPr bwMode="auto">
          <a:xfrm>
            <a:off x="9609468" y="6282534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6016B94-7ED7-5182-64A6-22C41C219944}"/>
              </a:ext>
            </a:extLst>
          </p:cNvPr>
          <p:cNvSpPr/>
          <p:nvPr/>
        </p:nvSpPr>
        <p:spPr>
          <a:xfrm>
            <a:off x="8308830" y="5123795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E97297A-9A5D-5878-2108-039DB28576E4}"/>
              </a:ext>
            </a:extLst>
          </p:cNvPr>
          <p:cNvSpPr/>
          <p:nvPr/>
        </p:nvSpPr>
        <p:spPr>
          <a:xfrm>
            <a:off x="3708681" y="508776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0DA049-9BAF-5C62-B78D-370DCD737A6C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로그인 </a:t>
            </a:r>
            <a:r>
              <a:rPr lang="en-US" altLang="ko-KR" sz="1100" dirty="0"/>
              <a:t>&gt; </a:t>
            </a:r>
            <a:r>
              <a:rPr lang="ko-KR" altLang="en-US" sz="1100" dirty="0"/>
              <a:t>비밀번호 찾기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7E8F1F56-E94E-399B-80FB-CF2426599F1E}"/>
              </a:ext>
            </a:extLst>
          </p:cNvPr>
          <p:cNvSpPr/>
          <p:nvPr/>
        </p:nvSpPr>
        <p:spPr>
          <a:xfrm>
            <a:off x="8435830" y="3429000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존재하지 않는 회원 정보입니다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5" name="Button">
            <a:extLst>
              <a:ext uri="{FF2B5EF4-FFF2-40B4-BE49-F238E27FC236}">
                <a16:creationId xmlns:a16="http://schemas.microsoft.com/office/drawing/2014/main" id="{7EB9757E-1C2B-A73E-3138-64525518F36F}"/>
              </a:ext>
            </a:extLst>
          </p:cNvPr>
          <p:cNvSpPr>
            <a:spLocks/>
          </p:cNvSpPr>
          <p:nvPr/>
        </p:nvSpPr>
        <p:spPr bwMode="auto">
          <a:xfrm>
            <a:off x="9609468" y="4587739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3FFD8A5C-BEA2-0C07-9BB3-F24E4CEE12F0}"/>
              </a:ext>
            </a:extLst>
          </p:cNvPr>
          <p:cNvSpPr/>
          <p:nvPr/>
        </p:nvSpPr>
        <p:spPr>
          <a:xfrm>
            <a:off x="8308830" y="3429000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1157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7974242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7" y="1261242"/>
              <a:ext cx="6668461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87798" y="1316923"/>
              <a:ext cx="82307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900920"/>
              </p:ext>
            </p:extLst>
          </p:nvPr>
        </p:nvGraphicFramePr>
        <p:xfrm>
          <a:off x="8125906" y="215384"/>
          <a:ext cx="3989842" cy="1453769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0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53873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174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6308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인증번호 입력란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5427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다음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인증번호가 일치하지 않으면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A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일치하면 다음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518809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1546807" y="259230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2616988" y="1738450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968783"/>
              </p:ext>
            </p:extLst>
          </p:nvPr>
        </p:nvGraphicFramePr>
        <p:xfrm>
          <a:off x="1820451" y="2437560"/>
          <a:ext cx="4599202" cy="991184"/>
        </p:xfrm>
        <a:graphic>
          <a:graphicData uri="http://schemas.openxmlformats.org/drawingml/2006/table">
            <a:tbl>
              <a:tblPr firstRow="1" bandRow="1"/>
              <a:tblGrid>
                <a:gridCol w="1517185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3082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5592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이메일로 전송된 인증 번호를 입력해주세요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887048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인증 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Text Box">
            <a:extLst>
              <a:ext uri="{FF2B5EF4-FFF2-40B4-BE49-F238E27FC236}">
                <a16:creationId xmlns:a16="http://schemas.microsoft.com/office/drawing/2014/main" id="{51B93452-73F4-E7D4-CD10-99084B664C7F}"/>
              </a:ext>
            </a:extLst>
          </p:cNvPr>
          <p:cNvSpPr/>
          <p:nvPr/>
        </p:nvSpPr>
        <p:spPr>
          <a:xfrm>
            <a:off x="3587316" y="3053585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022135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비밀번호 찾기</a:t>
            </a:r>
            <a:r>
              <a:rPr lang="en-US" altLang="ko-KR" sz="3600" b="1" dirty="0"/>
              <a:t>2</a:t>
            </a:r>
            <a:endParaRPr lang="ko-KR" altLang="en-US" sz="36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934E142-F019-12F8-7FF9-683CD76B78ED}"/>
              </a:ext>
            </a:extLst>
          </p:cNvPr>
          <p:cNvSpPr/>
          <p:nvPr/>
        </p:nvSpPr>
        <p:spPr>
          <a:xfrm>
            <a:off x="8725945" y="5123795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인증번호가 일치하지 않습니다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9" name="Button">
            <a:extLst>
              <a:ext uri="{FF2B5EF4-FFF2-40B4-BE49-F238E27FC236}">
                <a16:creationId xmlns:a16="http://schemas.microsoft.com/office/drawing/2014/main" id="{B0BB87C3-691F-F1CF-ED0D-6228F4C1B64B}"/>
              </a:ext>
            </a:extLst>
          </p:cNvPr>
          <p:cNvSpPr>
            <a:spLocks/>
          </p:cNvSpPr>
          <p:nvPr/>
        </p:nvSpPr>
        <p:spPr bwMode="auto">
          <a:xfrm>
            <a:off x="9899583" y="6282534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5E96C3A1-C971-D8EB-C529-D40239A62DDD}"/>
              </a:ext>
            </a:extLst>
          </p:cNvPr>
          <p:cNvSpPr/>
          <p:nvPr/>
        </p:nvSpPr>
        <p:spPr>
          <a:xfrm>
            <a:off x="8598945" y="5123795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2F83FA-DF3D-5824-D72E-DB97614E1AE7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로그인 </a:t>
            </a:r>
            <a:r>
              <a:rPr lang="en-US" altLang="ko-KR" sz="1100" dirty="0"/>
              <a:t>&gt; </a:t>
            </a:r>
            <a:r>
              <a:rPr lang="ko-KR" altLang="en-US" sz="1100" dirty="0"/>
              <a:t>비밀번호 찾기</a:t>
            </a:r>
          </a:p>
        </p:txBody>
      </p:sp>
      <p:sp>
        <p:nvSpPr>
          <p:cNvPr id="7" name="Button">
            <a:extLst>
              <a:ext uri="{FF2B5EF4-FFF2-40B4-BE49-F238E27FC236}">
                <a16:creationId xmlns:a16="http://schemas.microsoft.com/office/drawing/2014/main" id="{0341ECB0-38F5-5B9C-381E-AE0531D9215E}"/>
              </a:ext>
            </a:extLst>
          </p:cNvPr>
          <p:cNvSpPr>
            <a:spLocks/>
          </p:cNvSpPr>
          <p:nvPr/>
        </p:nvSpPr>
        <p:spPr bwMode="auto">
          <a:xfrm>
            <a:off x="3621905" y="5332407"/>
            <a:ext cx="427553" cy="241995"/>
          </a:xfrm>
          <a:prstGeom prst="roundRect">
            <a:avLst>
              <a:gd name="adj" fmla="val 8776"/>
            </a:avLst>
          </a:prstGeom>
          <a:solidFill>
            <a:schemeClr val="bg1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다음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1627A808-9807-EC7A-A311-05B06785A5FD}"/>
              </a:ext>
            </a:extLst>
          </p:cNvPr>
          <p:cNvSpPr/>
          <p:nvPr/>
        </p:nvSpPr>
        <p:spPr>
          <a:xfrm>
            <a:off x="3708681" y="508776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032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7974242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7" y="1261242"/>
              <a:ext cx="6668461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87798" y="1316923"/>
              <a:ext cx="82307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191445"/>
              </p:ext>
            </p:extLst>
          </p:nvPr>
        </p:nvGraphicFramePr>
        <p:xfrm>
          <a:off x="8125906" y="215384"/>
          <a:ext cx="3989842" cy="259899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0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53873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174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6308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비밀번호 재설정 안내 문구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8251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비밀번호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비밀번호 확인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영어</a:t>
                      </a:r>
                      <a:r>
                        <a:rPr lang="en-US" altLang="ko-KR" sz="1050" dirty="0"/>
                        <a:t>+</a:t>
                      </a:r>
                      <a:r>
                        <a:rPr lang="ko-KR" altLang="en-US" sz="1050" dirty="0"/>
                        <a:t>숫자 </a:t>
                      </a:r>
                      <a:r>
                        <a:rPr lang="en-US" altLang="ko-KR" sz="1050" dirty="0"/>
                        <a:t>6</a:t>
                      </a:r>
                      <a:r>
                        <a:rPr lang="ko-KR" altLang="en-US" sz="1050" dirty="0"/>
                        <a:t>자리 이상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5427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다음 버튼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비밀번호가 조건을 지키지 않거나 확인과 일치하지 않으면</a:t>
                      </a:r>
                      <a:r>
                        <a:rPr lang="en-US" altLang="ko-KR" sz="1050" dirty="0"/>
                        <a:t>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A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/>
                        <a:t>비밀번호가 조건을 만족하고 확인과 일치하면 로그인 페이지로 이동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비밀번호 변경 완료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3454206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1546807" y="259230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2616988" y="1738450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/>
        </p:nvGraphicFramePr>
        <p:xfrm>
          <a:off x="1820451" y="2437560"/>
          <a:ext cx="4599202" cy="1486776"/>
        </p:xfrm>
        <a:graphic>
          <a:graphicData uri="http://schemas.openxmlformats.org/drawingml/2006/table">
            <a:tbl>
              <a:tblPr firstRow="1" bandRow="1"/>
              <a:tblGrid>
                <a:gridCol w="1517185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3082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5592">
                <a:tc gridSpan="2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재설정할 비밀번호를 입력해주세요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비밀번호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591861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비밀번호 확인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Text Box">
            <a:extLst>
              <a:ext uri="{FF2B5EF4-FFF2-40B4-BE49-F238E27FC236}">
                <a16:creationId xmlns:a16="http://schemas.microsoft.com/office/drawing/2014/main" id="{934C372F-1839-A0E3-BCE7-04C4C9F60AC7}"/>
              </a:ext>
            </a:extLst>
          </p:cNvPr>
          <p:cNvSpPr/>
          <p:nvPr/>
        </p:nvSpPr>
        <p:spPr>
          <a:xfrm>
            <a:off x="3614316" y="3072817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19" name="Text Box">
            <a:extLst>
              <a:ext uri="{FF2B5EF4-FFF2-40B4-BE49-F238E27FC236}">
                <a16:creationId xmlns:a16="http://schemas.microsoft.com/office/drawing/2014/main" id="{E8D7303E-DB3B-FC7B-3734-A7BE21B64F62}"/>
              </a:ext>
            </a:extLst>
          </p:cNvPr>
          <p:cNvSpPr/>
          <p:nvPr/>
        </p:nvSpPr>
        <p:spPr>
          <a:xfrm>
            <a:off x="3618813" y="3558480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1546807" y="329094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022135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비밀번호 찾기</a:t>
            </a:r>
            <a:r>
              <a:rPr lang="en-US" altLang="ko-KR" sz="3600" b="1" dirty="0"/>
              <a:t>3</a:t>
            </a:r>
            <a:endParaRPr lang="ko-KR" altLang="en-US" sz="3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C32D7B-7CE1-E651-F35E-016EA78E43FA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로그인 </a:t>
            </a:r>
            <a:r>
              <a:rPr lang="en-US" altLang="ko-KR" sz="1100" dirty="0"/>
              <a:t>&gt; </a:t>
            </a:r>
            <a:r>
              <a:rPr lang="ko-KR" altLang="en-US" sz="1100" dirty="0"/>
              <a:t>비밀번호 찾기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E2D35AD-0DEF-D9C2-7056-509734911789}"/>
              </a:ext>
            </a:extLst>
          </p:cNvPr>
          <p:cNvSpPr/>
          <p:nvPr/>
        </p:nvSpPr>
        <p:spPr>
          <a:xfrm>
            <a:off x="8666525" y="5075520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비밀번호 변경이 </a:t>
            </a:r>
            <a:endParaRPr lang="en-US" altLang="ko-KR" sz="1400" dirty="0"/>
          </a:p>
          <a:p>
            <a:pPr algn="ctr"/>
            <a:r>
              <a:rPr lang="ko-KR" altLang="en-US" sz="1400" dirty="0"/>
              <a:t>완료되었습니다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D3A573C0-3F9A-6AD4-310D-9152D1E49BC6}"/>
              </a:ext>
            </a:extLst>
          </p:cNvPr>
          <p:cNvSpPr>
            <a:spLocks/>
          </p:cNvSpPr>
          <p:nvPr/>
        </p:nvSpPr>
        <p:spPr bwMode="auto">
          <a:xfrm>
            <a:off x="9840163" y="6234259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6016B94-7ED7-5182-64A6-22C41C219944}"/>
              </a:ext>
            </a:extLst>
          </p:cNvPr>
          <p:cNvSpPr/>
          <p:nvPr/>
        </p:nvSpPr>
        <p:spPr>
          <a:xfrm>
            <a:off x="8539525" y="5075520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5" name="Button">
            <a:extLst>
              <a:ext uri="{FF2B5EF4-FFF2-40B4-BE49-F238E27FC236}">
                <a16:creationId xmlns:a16="http://schemas.microsoft.com/office/drawing/2014/main" id="{45FA9BFD-FCC3-5135-5746-9BD8C4DDCC59}"/>
              </a:ext>
            </a:extLst>
          </p:cNvPr>
          <p:cNvSpPr>
            <a:spLocks/>
          </p:cNvSpPr>
          <p:nvPr/>
        </p:nvSpPr>
        <p:spPr bwMode="auto">
          <a:xfrm>
            <a:off x="3621905" y="5332407"/>
            <a:ext cx="427553" cy="241995"/>
          </a:xfrm>
          <a:prstGeom prst="roundRect">
            <a:avLst>
              <a:gd name="adj" fmla="val 8776"/>
            </a:avLst>
          </a:prstGeom>
          <a:solidFill>
            <a:schemeClr val="bg1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변경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9D74B9BE-FA21-A52B-B71F-535F7CC7ECBF}"/>
              </a:ext>
            </a:extLst>
          </p:cNvPr>
          <p:cNvSpPr/>
          <p:nvPr/>
        </p:nvSpPr>
        <p:spPr>
          <a:xfrm>
            <a:off x="3708681" y="508776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BEA1DE9-D04C-2C76-CBF6-765D5D853E2D}"/>
              </a:ext>
            </a:extLst>
          </p:cNvPr>
          <p:cNvSpPr/>
          <p:nvPr/>
        </p:nvSpPr>
        <p:spPr>
          <a:xfrm>
            <a:off x="8666525" y="3290948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비밀번호를 다시 확인해주세요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8" name="Button">
            <a:extLst>
              <a:ext uri="{FF2B5EF4-FFF2-40B4-BE49-F238E27FC236}">
                <a16:creationId xmlns:a16="http://schemas.microsoft.com/office/drawing/2014/main" id="{7AE3F2CA-6CA2-3EF1-503B-85AFEF762099}"/>
              </a:ext>
            </a:extLst>
          </p:cNvPr>
          <p:cNvSpPr>
            <a:spLocks/>
          </p:cNvSpPr>
          <p:nvPr/>
        </p:nvSpPr>
        <p:spPr bwMode="auto">
          <a:xfrm>
            <a:off x="9840163" y="4449687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043142E9-47B6-BAE7-9D58-ACED7A4B873C}"/>
              </a:ext>
            </a:extLst>
          </p:cNvPr>
          <p:cNvSpPr/>
          <p:nvPr/>
        </p:nvSpPr>
        <p:spPr>
          <a:xfrm>
            <a:off x="8539525" y="3290948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1465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06A3DA8C-821A-46D1-3CE5-C72F530F04A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0981" y="1338605"/>
            <a:ext cx="8741516" cy="5034215"/>
            <a:chOff x="595684" y="1261241"/>
            <a:chExt cx="6668464" cy="4352545"/>
          </a:xfrm>
        </p:grpSpPr>
        <p:sp>
          <p:nvSpPr>
            <p:cNvPr id="9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A31DFA0A-4BD1-E141-1625-313D9785206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95684" y="1466793"/>
              <a:ext cx="6668462" cy="414699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CD716BAB-227F-A865-EB98-B819701348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595686" y="1261241"/>
              <a:ext cx="6668462" cy="20555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11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8EAE2FCA-CA41-7709-A0DA-31D2619D913E}"/>
                </a:ext>
              </a:extLst>
            </p:cNvPr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7103277" y="1322840"/>
              <a:ext cx="75083" cy="82352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EC6EBC4-898A-F052-CDFE-6B9BE2505DEF}"/>
              </a:ext>
            </a:extLst>
          </p:cNvPr>
          <p:cNvSpPr/>
          <p:nvPr/>
        </p:nvSpPr>
        <p:spPr>
          <a:xfrm>
            <a:off x="116887" y="1576349"/>
            <a:ext cx="1947692" cy="479647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CB9B3C82-BC8A-51FA-0683-565B88D663CE}"/>
              </a:ext>
            </a:extLst>
          </p:cNvPr>
          <p:cNvSpPr/>
          <p:nvPr/>
        </p:nvSpPr>
        <p:spPr>
          <a:xfrm>
            <a:off x="2315810" y="2145266"/>
            <a:ext cx="2018252" cy="13957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Button">
            <a:extLst>
              <a:ext uri="{FF2B5EF4-FFF2-40B4-BE49-F238E27FC236}">
                <a16:creationId xmlns:a16="http://schemas.microsoft.com/office/drawing/2014/main" id="{7E77836B-92D1-9C45-1D65-29B39C1B0230}"/>
              </a:ext>
            </a:extLst>
          </p:cNvPr>
          <p:cNvSpPr>
            <a:spLocks/>
          </p:cNvSpPr>
          <p:nvPr/>
        </p:nvSpPr>
        <p:spPr bwMode="auto">
          <a:xfrm>
            <a:off x="7098384" y="1733930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Button">
            <a:extLst>
              <a:ext uri="{FF2B5EF4-FFF2-40B4-BE49-F238E27FC236}">
                <a16:creationId xmlns:a16="http://schemas.microsoft.com/office/drawing/2014/main" id="{8235D035-07A7-A47F-C1D6-EA642DF4A76A}"/>
              </a:ext>
            </a:extLst>
          </p:cNvPr>
          <p:cNvSpPr>
            <a:spLocks/>
          </p:cNvSpPr>
          <p:nvPr/>
        </p:nvSpPr>
        <p:spPr bwMode="auto">
          <a:xfrm>
            <a:off x="7894696" y="1733929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제목 1">
            <a:extLst>
              <a:ext uri="{FF2B5EF4-FFF2-40B4-BE49-F238E27FC236}">
                <a16:creationId xmlns:a16="http://schemas.microsoft.com/office/drawing/2014/main" id="{AC9D0E90-6FEE-3146-3955-A7301D61BBE2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022135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메인 화면</a:t>
            </a:r>
            <a:r>
              <a:rPr lang="en-US" altLang="ko-KR" sz="3600" b="1" dirty="0"/>
              <a:t>(</a:t>
            </a:r>
            <a:r>
              <a:rPr lang="ko-KR" altLang="en-US" sz="3600" b="1" dirty="0"/>
              <a:t>소속 </a:t>
            </a:r>
            <a:r>
              <a:rPr lang="ko-KR" altLang="en-US" sz="3600" b="1" dirty="0" err="1"/>
              <a:t>그룹ㅇ</a:t>
            </a:r>
            <a:r>
              <a:rPr lang="en-US" altLang="ko-KR" sz="3600" b="1" dirty="0"/>
              <a:t>)</a:t>
            </a:r>
            <a:endParaRPr lang="ko-KR" altLang="en-US" sz="3600" b="1" dirty="0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DD3EE38A-79C4-1A27-D712-31AB0CFB1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090441"/>
              </p:ext>
            </p:extLst>
          </p:nvPr>
        </p:nvGraphicFramePr>
        <p:xfrm>
          <a:off x="8989007" y="1338605"/>
          <a:ext cx="3079479" cy="455344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97556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781923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메뉴버튼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대분류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 err="1"/>
                        <a:t>그룹명</a:t>
                      </a:r>
                      <a:r>
                        <a:rPr lang="ko-KR" altLang="en-US" sz="1050" dirty="0"/>
                        <a:t> 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– </a:t>
                      </a:r>
                      <a:r>
                        <a:rPr lang="ko-KR" altLang="en-US" sz="1050" dirty="0"/>
                        <a:t>그룹 </a:t>
                      </a:r>
                      <a:r>
                        <a:rPr lang="ko-KR" altLang="en-US" sz="1050" dirty="0" err="1"/>
                        <a:t>메인페이지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대시보드</a:t>
                      </a:r>
                      <a:r>
                        <a:rPr lang="en-US" altLang="ko-KR" sz="1050" dirty="0"/>
                        <a:t>)</a:t>
                      </a:r>
                      <a:r>
                        <a:rPr lang="ko-KR" altLang="en-US" sz="1050" dirty="0"/>
                        <a:t>로 이동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소분류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/>
                        <a:t>관리 카테고리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>
                          <a:highlight>
                            <a:srgbClr val="FFCCFF"/>
                          </a:highlight>
                        </a:rPr>
                        <a:t>자산관리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>
                          <a:highlight>
                            <a:srgbClr val="FFCCFF"/>
                          </a:highlight>
                        </a:rPr>
                        <a:t>직원관리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>
                          <a:highlight>
                            <a:srgbClr val="FFCCFF"/>
                          </a:highlight>
                        </a:rPr>
                        <a:t>부서관리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>
                          <a:highlight>
                            <a:srgbClr val="FFCCFF"/>
                          </a:highlight>
                        </a:rPr>
                        <a:t>직위관리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>
                          <a:highlight>
                            <a:srgbClr val="FFCCFF"/>
                          </a:highlight>
                        </a:rPr>
                        <a:t>구매처관리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>
                          <a:highlight>
                            <a:srgbClr val="FFCCFF"/>
                          </a:highlight>
                        </a:rPr>
                        <a:t>위치관리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>
                          <a:highlight>
                            <a:srgbClr val="FFCCFF"/>
                          </a:highlight>
                        </a:rPr>
                        <a:t>자산상태관리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>
                          <a:highlight>
                            <a:srgbClr val="FFCCFF"/>
                          </a:highlight>
                        </a:rPr>
                        <a:t>직원상태관리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 err="1">
                          <a:highlight>
                            <a:srgbClr val="FFCCFF"/>
                          </a:highlight>
                        </a:rPr>
                        <a:t>자산히스토리</a:t>
                      </a:r>
                      <a:r>
                        <a:rPr lang="en-US" altLang="ko-KR" sz="1050" dirty="0">
                          <a:highlight>
                            <a:srgbClr val="FFCCFF"/>
                          </a:highlight>
                        </a:rPr>
                        <a:t>/</a:t>
                      </a:r>
                      <a:r>
                        <a:rPr lang="ko-KR" altLang="en-US" sz="1050" dirty="0" err="1">
                          <a:highlight>
                            <a:srgbClr val="FFCCFF"/>
                          </a:highlight>
                        </a:rPr>
                        <a:t>시스템히스토리</a:t>
                      </a:r>
                      <a:endParaRPr lang="en-US" altLang="ko-KR" sz="1050" dirty="0">
                        <a:highlight>
                          <a:srgbClr val="FFCCFF"/>
                        </a:highlight>
                      </a:endParaRPr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해당 관리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8332124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기존에 소속되어 있는 그룹 나열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 err="1"/>
                        <a:t>그룹명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/>
                        <a:t>기존에 소속되어 있는 그룹 </a:t>
                      </a:r>
                      <a:r>
                        <a:rPr lang="ko-KR" altLang="en-US" sz="1050" dirty="0" err="1"/>
                        <a:t>메인페이지</a:t>
                      </a:r>
                      <a:r>
                        <a:rPr lang="ko-KR" altLang="en-US" sz="1050" dirty="0"/>
                        <a:t> 입장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자산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/>
                        <a:t>해당 그룹의 자산 리스트 페이지로 이동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구성원 해당 그룹의 구성원 리스트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10787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그룹 생성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15" name="타원 14">
            <a:extLst>
              <a:ext uri="{FF2B5EF4-FFF2-40B4-BE49-F238E27FC236}">
                <a16:creationId xmlns:a16="http://schemas.microsoft.com/office/drawing/2014/main" id="{C6B45EE1-D51C-625E-66D8-0889EF316520}"/>
              </a:ext>
            </a:extLst>
          </p:cNvPr>
          <p:cNvSpPr/>
          <p:nvPr/>
        </p:nvSpPr>
        <p:spPr>
          <a:xfrm>
            <a:off x="493568" y="165666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5EBF2213-F612-21D8-1C28-40809AAC4F42}"/>
              </a:ext>
            </a:extLst>
          </p:cNvPr>
          <p:cNvSpPr/>
          <p:nvPr/>
        </p:nvSpPr>
        <p:spPr>
          <a:xfrm>
            <a:off x="5388500" y="447120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7" name="Menu">
            <a:extLst>
              <a:ext uri="{FF2B5EF4-FFF2-40B4-BE49-F238E27FC236}">
                <a16:creationId xmlns:a16="http://schemas.microsoft.com/office/drawing/2014/main" id="{D71579C1-5BE6-C450-3590-DDA0F3C3753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42514" y="1693062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7E291FD2-30E1-B684-432C-C152BCC4D79B}"/>
              </a:ext>
            </a:extLst>
          </p:cNvPr>
          <p:cNvSpPr/>
          <p:nvPr/>
        </p:nvSpPr>
        <p:spPr>
          <a:xfrm>
            <a:off x="2161633" y="192579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graphicFrame>
        <p:nvGraphicFramePr>
          <p:cNvPr id="19" name="표 19">
            <a:extLst>
              <a:ext uri="{FF2B5EF4-FFF2-40B4-BE49-F238E27FC236}">
                <a16:creationId xmlns:a16="http://schemas.microsoft.com/office/drawing/2014/main" id="{C0B65571-E48D-573A-997A-2312E100F1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560501"/>
              </p:ext>
            </p:extLst>
          </p:nvPr>
        </p:nvGraphicFramePr>
        <p:xfrm>
          <a:off x="2500391" y="2281925"/>
          <a:ext cx="1660950" cy="116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0475">
                  <a:extLst>
                    <a:ext uri="{9D8B030D-6E8A-4147-A177-3AD203B41FA5}">
                      <a16:colId xmlns:a16="http://schemas.microsoft.com/office/drawing/2014/main" val="1179513127"/>
                    </a:ext>
                  </a:extLst>
                </a:gridCol>
                <a:gridCol w="830475">
                  <a:extLst>
                    <a:ext uri="{9D8B030D-6E8A-4147-A177-3AD203B41FA5}">
                      <a16:colId xmlns:a16="http://schemas.microsoft.com/office/drawing/2014/main" val="56360114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오픈아이티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4358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95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자산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09853267"/>
                  </a:ext>
                </a:extLst>
              </a:tr>
              <a:tr h="26007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직원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95407"/>
                  </a:ext>
                </a:extLst>
              </a:tr>
            </a:tbl>
          </a:graphicData>
        </a:graphic>
      </p:graphicFrame>
      <p:sp>
        <p:nvSpPr>
          <p:cNvPr id="22" name="Chevron Right">
            <a:extLst>
              <a:ext uri="{FF2B5EF4-FFF2-40B4-BE49-F238E27FC236}">
                <a16:creationId xmlns:a16="http://schemas.microsoft.com/office/drawing/2014/main" id="{F1277B1A-C30B-B161-CAD7-C9073CFF8659}"/>
              </a:ext>
            </a:extLst>
          </p:cNvPr>
          <p:cNvSpPr>
            <a:spLocks noChangeAspect="1"/>
          </p:cNvSpPr>
          <p:nvPr/>
        </p:nvSpPr>
        <p:spPr bwMode="auto">
          <a:xfrm>
            <a:off x="3709092" y="2863585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Chevron Right">
            <a:extLst>
              <a:ext uri="{FF2B5EF4-FFF2-40B4-BE49-F238E27FC236}">
                <a16:creationId xmlns:a16="http://schemas.microsoft.com/office/drawing/2014/main" id="{8BAEE3EE-E8E1-E39D-D264-3C86069B5B15}"/>
              </a:ext>
            </a:extLst>
          </p:cNvPr>
          <p:cNvSpPr>
            <a:spLocks noChangeAspect="1"/>
          </p:cNvSpPr>
          <p:nvPr/>
        </p:nvSpPr>
        <p:spPr bwMode="auto">
          <a:xfrm>
            <a:off x="3709092" y="3249342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F9A4684-1364-0580-02BF-357FB91C34DA}"/>
              </a:ext>
            </a:extLst>
          </p:cNvPr>
          <p:cNvSpPr/>
          <p:nvPr/>
        </p:nvSpPr>
        <p:spPr>
          <a:xfrm>
            <a:off x="4506374" y="2145266"/>
            <a:ext cx="2018252" cy="13957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29" name="표 19">
            <a:extLst>
              <a:ext uri="{FF2B5EF4-FFF2-40B4-BE49-F238E27FC236}">
                <a16:creationId xmlns:a16="http://schemas.microsoft.com/office/drawing/2014/main" id="{DE63194E-8A8C-A317-5B07-3D32CD0F1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864128"/>
              </p:ext>
            </p:extLst>
          </p:nvPr>
        </p:nvGraphicFramePr>
        <p:xfrm>
          <a:off x="4690955" y="2281925"/>
          <a:ext cx="1660950" cy="116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0475">
                  <a:extLst>
                    <a:ext uri="{9D8B030D-6E8A-4147-A177-3AD203B41FA5}">
                      <a16:colId xmlns:a16="http://schemas.microsoft.com/office/drawing/2014/main" val="1179513127"/>
                    </a:ext>
                  </a:extLst>
                </a:gridCol>
                <a:gridCol w="830475">
                  <a:extLst>
                    <a:ext uri="{9D8B030D-6E8A-4147-A177-3AD203B41FA5}">
                      <a16:colId xmlns:a16="http://schemas.microsoft.com/office/drawing/2014/main" val="56360114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ABC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아이티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4358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95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자산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09853267"/>
                  </a:ext>
                </a:extLst>
              </a:tr>
              <a:tr h="26007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직원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95407"/>
                  </a:ext>
                </a:extLst>
              </a:tr>
            </a:tbl>
          </a:graphicData>
        </a:graphic>
      </p:graphicFrame>
      <p:sp>
        <p:nvSpPr>
          <p:cNvPr id="30" name="Chevron Right">
            <a:extLst>
              <a:ext uri="{FF2B5EF4-FFF2-40B4-BE49-F238E27FC236}">
                <a16:creationId xmlns:a16="http://schemas.microsoft.com/office/drawing/2014/main" id="{09034FC2-F297-39FC-2260-FF92BDCE760B}"/>
              </a:ext>
            </a:extLst>
          </p:cNvPr>
          <p:cNvSpPr>
            <a:spLocks noChangeAspect="1"/>
          </p:cNvSpPr>
          <p:nvPr/>
        </p:nvSpPr>
        <p:spPr bwMode="auto">
          <a:xfrm>
            <a:off x="5899656" y="2863585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Chevron Right">
            <a:extLst>
              <a:ext uri="{FF2B5EF4-FFF2-40B4-BE49-F238E27FC236}">
                <a16:creationId xmlns:a16="http://schemas.microsoft.com/office/drawing/2014/main" id="{7EAD2C0A-DDC2-7853-EC13-61D97583EE3B}"/>
              </a:ext>
            </a:extLst>
          </p:cNvPr>
          <p:cNvSpPr>
            <a:spLocks noChangeAspect="1"/>
          </p:cNvSpPr>
          <p:nvPr/>
        </p:nvSpPr>
        <p:spPr bwMode="auto">
          <a:xfrm>
            <a:off x="5899656" y="3249342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04C85F6F-A799-BA11-CB12-D69DDF333577}"/>
              </a:ext>
            </a:extLst>
          </p:cNvPr>
          <p:cNvSpPr/>
          <p:nvPr/>
        </p:nvSpPr>
        <p:spPr>
          <a:xfrm>
            <a:off x="6666581" y="2147554"/>
            <a:ext cx="2018252" cy="13957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35" name="표 19">
            <a:extLst>
              <a:ext uri="{FF2B5EF4-FFF2-40B4-BE49-F238E27FC236}">
                <a16:creationId xmlns:a16="http://schemas.microsoft.com/office/drawing/2014/main" id="{53DC883E-09C9-B820-3161-20156B4D64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16302"/>
              </p:ext>
            </p:extLst>
          </p:nvPr>
        </p:nvGraphicFramePr>
        <p:xfrm>
          <a:off x="6851162" y="2284213"/>
          <a:ext cx="1660950" cy="116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0475">
                  <a:extLst>
                    <a:ext uri="{9D8B030D-6E8A-4147-A177-3AD203B41FA5}">
                      <a16:colId xmlns:a16="http://schemas.microsoft.com/office/drawing/2014/main" val="1179513127"/>
                    </a:ext>
                  </a:extLst>
                </a:gridCol>
                <a:gridCol w="830475">
                  <a:extLst>
                    <a:ext uri="{9D8B030D-6E8A-4147-A177-3AD203B41FA5}">
                      <a16:colId xmlns:a16="http://schemas.microsoft.com/office/drawing/2014/main" val="56360114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위드시스템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4358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95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자산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09853267"/>
                  </a:ext>
                </a:extLst>
              </a:tr>
              <a:tr h="26007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직원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50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95407"/>
                  </a:ext>
                </a:extLst>
              </a:tr>
            </a:tbl>
          </a:graphicData>
        </a:graphic>
      </p:graphicFrame>
      <p:sp>
        <p:nvSpPr>
          <p:cNvPr id="36" name="Chevron Right">
            <a:extLst>
              <a:ext uri="{FF2B5EF4-FFF2-40B4-BE49-F238E27FC236}">
                <a16:creationId xmlns:a16="http://schemas.microsoft.com/office/drawing/2014/main" id="{22366031-034F-582C-2081-0C91AFB98DE5}"/>
              </a:ext>
            </a:extLst>
          </p:cNvPr>
          <p:cNvSpPr>
            <a:spLocks noChangeAspect="1"/>
          </p:cNvSpPr>
          <p:nvPr/>
        </p:nvSpPr>
        <p:spPr bwMode="auto">
          <a:xfrm>
            <a:off x="8059863" y="2865873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Chevron Right">
            <a:extLst>
              <a:ext uri="{FF2B5EF4-FFF2-40B4-BE49-F238E27FC236}">
                <a16:creationId xmlns:a16="http://schemas.microsoft.com/office/drawing/2014/main" id="{D57898CF-24C7-0FD7-A730-6A49273996DE}"/>
              </a:ext>
            </a:extLst>
          </p:cNvPr>
          <p:cNvSpPr>
            <a:spLocks noChangeAspect="1"/>
          </p:cNvSpPr>
          <p:nvPr/>
        </p:nvSpPr>
        <p:spPr bwMode="auto">
          <a:xfrm>
            <a:off x="8059863" y="3251630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21557938-A375-CA6F-0FC3-DEE4B46A1FC2}"/>
              </a:ext>
            </a:extLst>
          </p:cNvPr>
          <p:cNvSpPr/>
          <p:nvPr/>
        </p:nvSpPr>
        <p:spPr>
          <a:xfrm>
            <a:off x="4897120" y="4775704"/>
            <a:ext cx="1330960" cy="4513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/>
              <a:t>그룹 생성하기</a:t>
            </a: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692A9520-830A-1C10-17BC-71BC4383E603}"/>
              </a:ext>
            </a:extLst>
          </p:cNvPr>
          <p:cNvSpPr/>
          <p:nvPr/>
        </p:nvSpPr>
        <p:spPr>
          <a:xfrm>
            <a:off x="2334990" y="3890246"/>
            <a:ext cx="2018252" cy="13957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41" name="표 19">
            <a:extLst>
              <a:ext uri="{FF2B5EF4-FFF2-40B4-BE49-F238E27FC236}">
                <a16:creationId xmlns:a16="http://schemas.microsoft.com/office/drawing/2014/main" id="{29FD3BB8-9F9C-A08F-B26B-7D304220C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100496"/>
              </p:ext>
            </p:extLst>
          </p:nvPr>
        </p:nvGraphicFramePr>
        <p:xfrm>
          <a:off x="2519571" y="4026905"/>
          <a:ext cx="1660950" cy="116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0475">
                  <a:extLst>
                    <a:ext uri="{9D8B030D-6E8A-4147-A177-3AD203B41FA5}">
                      <a16:colId xmlns:a16="http://schemas.microsoft.com/office/drawing/2014/main" val="1179513127"/>
                    </a:ext>
                  </a:extLst>
                </a:gridCol>
                <a:gridCol w="830475">
                  <a:extLst>
                    <a:ext uri="{9D8B030D-6E8A-4147-A177-3AD203B41FA5}">
                      <a16:colId xmlns:a16="http://schemas.microsoft.com/office/drawing/2014/main" val="56360114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YOON</a:t>
                      </a:r>
                      <a:r>
                        <a:rPr lang="ko-KR" altLang="en-US" dirty="0">
                          <a:solidFill>
                            <a:schemeClr val="bg1"/>
                          </a:solidFill>
                        </a:rPr>
                        <a:t>컴퍼니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4358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95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자산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09853267"/>
                  </a:ext>
                </a:extLst>
              </a:tr>
              <a:tr h="26007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직원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95407"/>
                  </a:ext>
                </a:extLst>
              </a:tr>
            </a:tbl>
          </a:graphicData>
        </a:graphic>
      </p:graphicFrame>
      <p:sp>
        <p:nvSpPr>
          <p:cNvPr id="42" name="Chevron Right">
            <a:extLst>
              <a:ext uri="{FF2B5EF4-FFF2-40B4-BE49-F238E27FC236}">
                <a16:creationId xmlns:a16="http://schemas.microsoft.com/office/drawing/2014/main" id="{C1593FB8-4C5C-6EBF-B947-79347172BE34}"/>
              </a:ext>
            </a:extLst>
          </p:cNvPr>
          <p:cNvSpPr>
            <a:spLocks noChangeAspect="1"/>
          </p:cNvSpPr>
          <p:nvPr/>
        </p:nvSpPr>
        <p:spPr bwMode="auto">
          <a:xfrm>
            <a:off x="3728272" y="4608565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Chevron Right">
            <a:extLst>
              <a:ext uri="{FF2B5EF4-FFF2-40B4-BE49-F238E27FC236}">
                <a16:creationId xmlns:a16="http://schemas.microsoft.com/office/drawing/2014/main" id="{E6334956-71AD-E27E-AE2F-6A067ABDF06D}"/>
              </a:ext>
            </a:extLst>
          </p:cNvPr>
          <p:cNvSpPr>
            <a:spLocks noChangeAspect="1"/>
          </p:cNvSpPr>
          <p:nvPr/>
        </p:nvSpPr>
        <p:spPr bwMode="auto">
          <a:xfrm>
            <a:off x="3728272" y="4994322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45" name="표 45">
            <a:extLst>
              <a:ext uri="{FF2B5EF4-FFF2-40B4-BE49-F238E27FC236}">
                <a16:creationId xmlns:a16="http://schemas.microsoft.com/office/drawing/2014/main" id="{57012205-0FE9-8403-38FE-BAB545375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69464"/>
              </p:ext>
            </p:extLst>
          </p:nvPr>
        </p:nvGraphicFramePr>
        <p:xfrm>
          <a:off x="247494" y="2106706"/>
          <a:ext cx="1713795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3795">
                  <a:extLst>
                    <a:ext uri="{9D8B030D-6E8A-4147-A177-3AD203B41FA5}">
                      <a16:colId xmlns:a16="http://schemas.microsoft.com/office/drawing/2014/main" val="260588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u="sng" dirty="0"/>
                        <a:t>오픈아이티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4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04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71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1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69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ABC</a:t>
                      </a:r>
                      <a:r>
                        <a:rPr lang="ko-KR" altLang="en-US" sz="1400" dirty="0"/>
                        <a:t>아이티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78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/>
                        <a:t>위드시스템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98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/>
                        <a:t>YOON</a:t>
                      </a:r>
                      <a:r>
                        <a:rPr lang="ko-KR" altLang="en-US" sz="1400" dirty="0"/>
                        <a:t>컴퍼니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831006"/>
                  </a:ext>
                </a:extLst>
              </a:tr>
            </a:tbl>
          </a:graphicData>
        </a:graphic>
      </p:graphicFrame>
      <p:sp>
        <p:nvSpPr>
          <p:cNvPr id="46" name="Chevron Right">
            <a:extLst>
              <a:ext uri="{FF2B5EF4-FFF2-40B4-BE49-F238E27FC236}">
                <a16:creationId xmlns:a16="http://schemas.microsoft.com/office/drawing/2014/main" id="{C33E9366-7382-42E3-E46B-A855CBC7A5E5}"/>
              </a:ext>
            </a:extLst>
          </p:cNvPr>
          <p:cNvSpPr>
            <a:spLocks noChangeAspect="1"/>
          </p:cNvSpPr>
          <p:nvPr/>
        </p:nvSpPr>
        <p:spPr bwMode="auto">
          <a:xfrm>
            <a:off x="190139" y="2206604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7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B9AE2D61-1034-22D1-448F-5FD265C354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33744" y="2484049"/>
            <a:ext cx="1159644" cy="961196"/>
            <a:chOff x="438150" y="1261242"/>
            <a:chExt cx="1159644" cy="961196"/>
          </a:xfrm>
          <a:solidFill>
            <a:srgbClr val="FFFFFF"/>
          </a:solidFill>
        </p:grpSpPr>
        <p:sp>
          <p:nvSpPr>
            <p:cNvPr id="48" name="Item">
              <a:extLst>
                <a:ext uri="{FF2B5EF4-FFF2-40B4-BE49-F238E27FC236}">
                  <a16:creationId xmlns:a16="http://schemas.microsoft.com/office/drawing/2014/main" id="{CCD0CB2B-4E8A-4172-7EE3-E973845E62DA}"/>
                </a:ext>
              </a:extLst>
            </p:cNvPr>
            <p:cNvSpPr/>
            <p:nvPr/>
          </p:nvSpPr>
          <p:spPr>
            <a:xfrm>
              <a:off x="438150" y="1261242"/>
              <a:ext cx="1159644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" name="Chevro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DEE00701-E44A-BC98-62DD-E95F3B0DA798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>
              <a:off x="1446216" y="1357501"/>
              <a:ext cx="73025" cy="41275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grp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" name="Item">
              <a:extLst>
                <a:ext uri="{FF2B5EF4-FFF2-40B4-BE49-F238E27FC236}">
                  <a16:creationId xmlns:a16="http://schemas.microsoft.com/office/drawing/2014/main" id="{D5531630-BA13-E574-87D7-FED2AF0D0446}"/>
                </a:ext>
              </a:extLst>
            </p:cNvPr>
            <p:cNvSpPr/>
            <p:nvPr/>
          </p:nvSpPr>
          <p:spPr>
            <a:xfrm>
              <a:off x="438150" y="1501541"/>
              <a:ext cx="1159644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" name="Chevro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DD8B07F0-6749-DFE6-4312-3B2C6094D1CB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>
              <a:off x="1446216" y="1597800"/>
              <a:ext cx="73025" cy="41275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grp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2" name="Item">
              <a:extLst>
                <a:ext uri="{FF2B5EF4-FFF2-40B4-BE49-F238E27FC236}">
                  <a16:creationId xmlns:a16="http://schemas.microsoft.com/office/drawing/2014/main" id="{B05A7F68-0B81-55EF-C2E5-802581F2E9EC}"/>
                </a:ext>
              </a:extLst>
            </p:cNvPr>
            <p:cNvSpPr/>
            <p:nvPr/>
          </p:nvSpPr>
          <p:spPr>
            <a:xfrm>
              <a:off x="438150" y="1741840"/>
              <a:ext cx="1159644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부서 관리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Chevro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7D454E4B-1483-E675-DD86-CC3ECE10BD5C}"/>
                </a:ext>
              </a:extLst>
            </p:cNvPr>
            <p:cNvSpPr>
              <a:spLocks noChangeAspect="1"/>
            </p:cNvSpPr>
            <p:nvPr/>
          </p:nvSpPr>
          <p:spPr bwMode="auto">
            <a:xfrm rot="16200000">
              <a:off x="1446216" y="1838099"/>
              <a:ext cx="73025" cy="41275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grp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4" name="Item">
              <a:extLst>
                <a:ext uri="{FF2B5EF4-FFF2-40B4-BE49-F238E27FC236}">
                  <a16:creationId xmlns:a16="http://schemas.microsoft.com/office/drawing/2014/main" id="{2EE45CFF-759B-42C5-10A1-776C7CD115F2}"/>
                </a:ext>
              </a:extLst>
            </p:cNvPr>
            <p:cNvSpPr/>
            <p:nvPr/>
          </p:nvSpPr>
          <p:spPr>
            <a:xfrm>
              <a:off x="438150" y="1982139"/>
              <a:ext cx="1159644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직위 관리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Chevron" descr="&lt;SmartSettings&gt;&lt;SmartResize anchorLeft=&quot;None&quot; anchorTop=&quot;Non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48B254D5-BE38-13BD-AA20-71B91F37A744}"/>
                </a:ext>
              </a:extLst>
            </p:cNvPr>
            <p:cNvSpPr>
              <a:spLocks noChangeAspect="1"/>
            </p:cNvSpPr>
            <p:nvPr>
              <p:custDataLst>
                <p:tags r:id="rId5"/>
              </p:custDataLst>
            </p:nvPr>
          </p:nvSpPr>
          <p:spPr bwMode="auto">
            <a:xfrm rot="16200000">
              <a:off x="1446216" y="2078398"/>
              <a:ext cx="73025" cy="41275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grp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6" name="Chevron Right">
            <a:extLst>
              <a:ext uri="{FF2B5EF4-FFF2-40B4-BE49-F238E27FC236}">
                <a16:creationId xmlns:a16="http://schemas.microsoft.com/office/drawing/2014/main" id="{918751EA-7D83-24F7-48F8-0A2F699177BE}"/>
              </a:ext>
            </a:extLst>
          </p:cNvPr>
          <p:cNvSpPr>
            <a:spLocks noChangeAspect="1"/>
          </p:cNvSpPr>
          <p:nvPr/>
        </p:nvSpPr>
        <p:spPr bwMode="auto">
          <a:xfrm>
            <a:off x="190139" y="4063327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Chevron Right">
            <a:extLst>
              <a:ext uri="{FF2B5EF4-FFF2-40B4-BE49-F238E27FC236}">
                <a16:creationId xmlns:a16="http://schemas.microsoft.com/office/drawing/2014/main" id="{4EBF3CF4-B2F5-AE6E-8E3A-9F39B07C1A7D}"/>
              </a:ext>
            </a:extLst>
          </p:cNvPr>
          <p:cNvSpPr>
            <a:spLocks noChangeAspect="1"/>
          </p:cNvSpPr>
          <p:nvPr/>
        </p:nvSpPr>
        <p:spPr bwMode="auto">
          <a:xfrm>
            <a:off x="189806" y="4421203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Chevron Right">
            <a:extLst>
              <a:ext uri="{FF2B5EF4-FFF2-40B4-BE49-F238E27FC236}">
                <a16:creationId xmlns:a16="http://schemas.microsoft.com/office/drawing/2014/main" id="{7682AEEE-2E36-5683-502D-575254048D41}"/>
              </a:ext>
            </a:extLst>
          </p:cNvPr>
          <p:cNvSpPr>
            <a:spLocks noChangeAspect="1"/>
          </p:cNvSpPr>
          <p:nvPr/>
        </p:nvSpPr>
        <p:spPr bwMode="auto">
          <a:xfrm>
            <a:off x="189806" y="4809647"/>
            <a:ext cx="79375" cy="144462"/>
          </a:xfrm>
          <a:custGeom>
            <a:avLst/>
            <a:gdLst>
              <a:gd name="T0" fmla="*/ 28 w 325"/>
              <a:gd name="T1" fmla="*/ 0 h 594"/>
              <a:gd name="T2" fmla="*/ 0 w 325"/>
              <a:gd name="T3" fmla="*/ 28 h 594"/>
              <a:gd name="T4" fmla="*/ 269 w 325"/>
              <a:gd name="T5" fmla="*/ 297 h 594"/>
              <a:gd name="T6" fmla="*/ 0 w 325"/>
              <a:gd name="T7" fmla="*/ 566 h 594"/>
              <a:gd name="T8" fmla="*/ 28 w 325"/>
              <a:gd name="T9" fmla="*/ 594 h 594"/>
              <a:gd name="T10" fmla="*/ 325 w 325"/>
              <a:gd name="T11" fmla="*/ 297 h 594"/>
              <a:gd name="T12" fmla="*/ 28 w 325"/>
              <a:gd name="T13" fmla="*/ 0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5" h="594">
                <a:moveTo>
                  <a:pt x="28" y="0"/>
                </a:moveTo>
                <a:lnTo>
                  <a:pt x="0" y="28"/>
                </a:lnTo>
                <a:lnTo>
                  <a:pt x="269" y="297"/>
                </a:lnTo>
                <a:lnTo>
                  <a:pt x="0" y="566"/>
                </a:lnTo>
                <a:lnTo>
                  <a:pt x="28" y="594"/>
                </a:lnTo>
                <a:lnTo>
                  <a:pt x="325" y="297"/>
                </a:lnTo>
                <a:lnTo>
                  <a:pt x="28" y="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Item">
            <a:extLst>
              <a:ext uri="{FF2B5EF4-FFF2-40B4-BE49-F238E27FC236}">
                <a16:creationId xmlns:a16="http://schemas.microsoft.com/office/drawing/2014/main" id="{AD5B5FE6-CDD2-9C6B-14D7-721107723C22}"/>
              </a:ext>
            </a:extLst>
          </p:cNvPr>
          <p:cNvSpPr/>
          <p:nvPr/>
        </p:nvSpPr>
        <p:spPr>
          <a:xfrm>
            <a:off x="333744" y="3438739"/>
            <a:ext cx="1159644" cy="240299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3DC58FC0-2E18-74D9-C195-4560D941FA8C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 rot="16200000">
            <a:off x="1341810" y="3534998"/>
            <a:ext cx="73025" cy="41275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solidFill>
            <a:srgbClr val="FFFFFF"/>
          </a:solidFill>
          <a:ln w="6350" cap="sq">
            <a:solidFill>
              <a:srgbClr val="80808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Item">
            <a:extLst>
              <a:ext uri="{FF2B5EF4-FFF2-40B4-BE49-F238E27FC236}">
                <a16:creationId xmlns:a16="http://schemas.microsoft.com/office/drawing/2014/main" id="{45A54E4E-FD17-FFE0-5241-83D0C5FB62F4}"/>
              </a:ext>
            </a:extLst>
          </p:cNvPr>
          <p:cNvSpPr/>
          <p:nvPr/>
        </p:nvSpPr>
        <p:spPr>
          <a:xfrm>
            <a:off x="333478" y="3672532"/>
            <a:ext cx="1159644" cy="240299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Chevron" descr="&lt;SmartSettings&gt;&lt;SmartResize anchorLeft=&quot;None&quot; anchorTop=&quot;None&quot; anchorRight=&quot;Absolute&quot; anchorBottom=&quot;None&quot; /&gt;&lt;/SmartSettings&gt;">
            <a:extLst>
              <a:ext uri="{FF2B5EF4-FFF2-40B4-BE49-F238E27FC236}">
                <a16:creationId xmlns:a16="http://schemas.microsoft.com/office/drawing/2014/main" id="{DE878FAD-A3D3-5389-E88E-62004FA27ED1}"/>
              </a:ext>
            </a:extLst>
          </p:cNvPr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 rot="16200000">
            <a:off x="1341544" y="3768791"/>
            <a:ext cx="73025" cy="41275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solidFill>
            <a:srgbClr val="FFFFFF"/>
          </a:solidFill>
          <a:ln w="6350" cap="sq">
            <a:solidFill>
              <a:srgbClr val="80808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8068E0-0EC4-C42F-01B9-887D34FA036D}"/>
              </a:ext>
            </a:extLst>
          </p:cNvPr>
          <p:cNvSpPr txBox="1"/>
          <p:nvPr/>
        </p:nvSpPr>
        <p:spPr>
          <a:xfrm>
            <a:off x="744718" y="1311490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메인 화면</a:t>
            </a:r>
          </a:p>
        </p:txBody>
      </p:sp>
    </p:spTree>
    <p:extLst>
      <p:ext uri="{BB962C8B-B14F-4D97-AF65-F5344CB8AC3E}">
        <p14:creationId xmlns:p14="http://schemas.microsoft.com/office/powerpoint/2010/main" val="2946960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6923"/>
              <a:ext cx="75083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744950"/>
              </p:ext>
            </p:extLst>
          </p:nvPr>
        </p:nvGraphicFramePr>
        <p:xfrm>
          <a:off x="8970938" y="2102526"/>
          <a:ext cx="3087104" cy="21071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4903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738067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그룹 이름 입력란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u="sng" dirty="0"/>
                        <a:t>그룹 이미지 입력란</a:t>
                      </a:r>
                      <a:endParaRPr lang="en-US" altLang="ko-KR" sz="1050" u="sng" dirty="0"/>
                    </a:p>
                    <a:p>
                      <a:pPr latinLnBrk="1"/>
                      <a:r>
                        <a:rPr lang="ko-KR" altLang="en-US" sz="1050" dirty="0"/>
                        <a:t>파일 선택하면 미리보기로 보임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14125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그룹 설명 입력란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생성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생성된 그룹 메인 페이지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대시보드</a:t>
                      </a:r>
                      <a:r>
                        <a:rPr lang="en-US" altLang="ko-KR" sz="1050" dirty="0"/>
                        <a:t>)</a:t>
                      </a:r>
                      <a:r>
                        <a:rPr lang="ko-KR" altLang="en-US" sz="1050" dirty="0"/>
                        <a:t>로 이동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9767199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2335537" y="313889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3469955" y="1794483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175149"/>
              </p:ext>
            </p:extLst>
          </p:nvPr>
        </p:nvGraphicFramePr>
        <p:xfrm>
          <a:off x="2673418" y="2493587"/>
          <a:ext cx="3585982" cy="2148834"/>
        </p:xfrm>
        <a:graphic>
          <a:graphicData uri="http://schemas.openxmlformats.org/drawingml/2006/table">
            <a:tbl>
              <a:tblPr firstRow="1" bandRow="1"/>
              <a:tblGrid>
                <a:gridCol w="1792991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1792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50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그룹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0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그룹 이미지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934053"/>
                  </a:ext>
                </a:extLst>
              </a:tr>
              <a:tr h="113866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설명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591861"/>
                  </a:ext>
                </a:extLst>
              </a:tr>
            </a:tbl>
          </a:graphicData>
        </a:graphic>
      </p:graphicFrame>
      <p:sp>
        <p:nvSpPr>
          <p:cNvPr id="6" name="Button">
            <a:extLst>
              <a:ext uri="{FF2B5EF4-FFF2-40B4-BE49-F238E27FC236}">
                <a16:creationId xmlns:a16="http://schemas.microsoft.com/office/drawing/2014/main" id="{1AC2F8CE-F2E6-E56B-9B0B-DA139A8406A3}"/>
              </a:ext>
            </a:extLst>
          </p:cNvPr>
          <p:cNvSpPr>
            <a:spLocks/>
          </p:cNvSpPr>
          <p:nvPr/>
        </p:nvSpPr>
        <p:spPr bwMode="auto">
          <a:xfrm>
            <a:off x="4242655" y="4873544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3904774" y="4861685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0" name="Text Box">
            <a:extLst>
              <a:ext uri="{FF2B5EF4-FFF2-40B4-BE49-F238E27FC236}">
                <a16:creationId xmlns:a16="http://schemas.microsoft.com/office/drawing/2014/main" id="{51B93452-73F4-E7D4-CD10-99084B664C7F}"/>
              </a:ext>
            </a:extLst>
          </p:cNvPr>
          <p:cNvSpPr/>
          <p:nvPr/>
        </p:nvSpPr>
        <p:spPr>
          <a:xfrm>
            <a:off x="4467283" y="2620057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그룹 생성 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FA41645-079C-0E86-C551-03489FABD052}"/>
              </a:ext>
            </a:extLst>
          </p:cNvPr>
          <p:cNvSpPr/>
          <p:nvPr/>
        </p:nvSpPr>
        <p:spPr>
          <a:xfrm>
            <a:off x="4467283" y="3607940"/>
            <a:ext cx="1687736" cy="8990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 자산관리 그룹입니다</a:t>
            </a:r>
            <a:r>
              <a:rPr lang="en-US" altLang="ko-KR" sz="10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o-KR" altLang="en-US" sz="1000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5BCB644A-5BEE-2661-50F2-7FBB579E69E1}"/>
              </a:ext>
            </a:extLst>
          </p:cNvPr>
          <p:cNvSpPr/>
          <p:nvPr/>
        </p:nvSpPr>
        <p:spPr>
          <a:xfrm>
            <a:off x="2335537" y="394052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E132C3-D6EA-9F19-09F3-C38384107B2A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메인 화면 </a:t>
            </a:r>
            <a:r>
              <a:rPr lang="en-US" altLang="ko-KR" sz="1100" dirty="0"/>
              <a:t>&gt; </a:t>
            </a:r>
            <a:r>
              <a:rPr lang="ko-KR" altLang="en-US" sz="1100" dirty="0"/>
              <a:t>그룹 생성</a:t>
            </a:r>
          </a:p>
        </p:txBody>
      </p:sp>
      <p:sp>
        <p:nvSpPr>
          <p:cNvPr id="7" name="Button">
            <a:extLst>
              <a:ext uri="{FF2B5EF4-FFF2-40B4-BE49-F238E27FC236}">
                <a16:creationId xmlns:a16="http://schemas.microsoft.com/office/drawing/2014/main" id="{9511EB0B-838C-D0A5-2E5C-A79807AAE552}"/>
              </a:ext>
            </a:extLst>
          </p:cNvPr>
          <p:cNvSpPr>
            <a:spLocks/>
          </p:cNvSpPr>
          <p:nvPr/>
        </p:nvSpPr>
        <p:spPr bwMode="auto">
          <a:xfrm>
            <a:off x="4447005" y="3134822"/>
            <a:ext cx="684952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파일 찾기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97296850-C86C-5ABC-EDDB-F2B75AF230BC}"/>
              </a:ext>
            </a:extLst>
          </p:cNvPr>
          <p:cNvSpPr/>
          <p:nvPr/>
        </p:nvSpPr>
        <p:spPr>
          <a:xfrm>
            <a:off x="2335537" y="260529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3291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5829" y="771800"/>
            <a:ext cx="10726869" cy="5569341"/>
            <a:chOff x="595683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3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595684" y="1261242"/>
              <a:ext cx="6668463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133050" y="1316923"/>
              <a:ext cx="61186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857329"/>
              </p:ext>
            </p:extLst>
          </p:nvPr>
        </p:nvGraphicFramePr>
        <p:xfrm>
          <a:off x="8498519" y="2853603"/>
          <a:ext cx="3221062" cy="33136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메뉴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현재 그룹 메인 페이지 이동 버튼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849864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로그아웃 버튼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361234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마이페이지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마이페이지 기획필요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계정관리</a:t>
                      </a:r>
                      <a:r>
                        <a:rPr lang="en-US" altLang="ko-KR" sz="1050" dirty="0"/>
                        <a:t>)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71727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전체 그룹 페이지 이동 버튼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841417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6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메인 상단 메뉴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자산관리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직원관리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부서관리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직위관리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구매처관리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위치 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자산 상태 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직원 상태 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히스토리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 err="1"/>
                        <a:t>시스템히스토리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해당 메뉴의 데이터 수와 함께 표시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현재 페이지 메뉴 표시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1143916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그룹 상단 </a:t>
            </a:r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B3DAABFC-077A-DA95-A6C4-8AF3EFA0F6FC}"/>
              </a:ext>
            </a:extLst>
          </p:cNvPr>
          <p:cNvSpPr/>
          <p:nvPr/>
        </p:nvSpPr>
        <p:spPr>
          <a:xfrm>
            <a:off x="96562" y="158138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6</a:t>
            </a:r>
            <a:endParaRPr lang="ko-KR" altLang="en-US" dirty="0"/>
          </a:p>
        </p:txBody>
      </p:sp>
      <p:sp>
        <p:nvSpPr>
          <p:cNvPr id="2" name="Menu">
            <a:extLst>
              <a:ext uri="{FF2B5EF4-FFF2-40B4-BE49-F238E27FC236}">
                <a16:creationId xmlns:a16="http://schemas.microsoft.com/office/drawing/2014/main" id="{0A62378C-3DAC-521B-04AE-E080691AFE5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Button">
            <a:extLst>
              <a:ext uri="{FF2B5EF4-FFF2-40B4-BE49-F238E27FC236}">
                <a16:creationId xmlns:a16="http://schemas.microsoft.com/office/drawing/2014/main" id="{ECC429CE-9AED-9783-FEBA-BACE325603BA}"/>
              </a:ext>
            </a:extLst>
          </p:cNvPr>
          <p:cNvSpPr>
            <a:spLocks/>
          </p:cNvSpPr>
          <p:nvPr/>
        </p:nvSpPr>
        <p:spPr bwMode="auto">
          <a:xfrm>
            <a:off x="7819895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Button">
            <a:extLst>
              <a:ext uri="{FF2B5EF4-FFF2-40B4-BE49-F238E27FC236}">
                <a16:creationId xmlns:a16="http://schemas.microsoft.com/office/drawing/2014/main" id="{328C9986-B4B0-66BE-6EE8-BED5D183AE74}"/>
              </a:ext>
            </a:extLst>
          </p:cNvPr>
          <p:cNvSpPr>
            <a:spLocks/>
          </p:cNvSpPr>
          <p:nvPr/>
        </p:nvSpPr>
        <p:spPr bwMode="auto">
          <a:xfrm>
            <a:off x="8616207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Button">
            <a:extLst>
              <a:ext uri="{FF2B5EF4-FFF2-40B4-BE49-F238E27FC236}">
                <a16:creationId xmlns:a16="http://schemas.microsoft.com/office/drawing/2014/main" id="{17D44B90-EEDA-8AC3-0526-648D39D0A83F}"/>
              </a:ext>
            </a:extLst>
          </p:cNvPr>
          <p:cNvSpPr>
            <a:spLocks/>
          </p:cNvSpPr>
          <p:nvPr/>
        </p:nvSpPr>
        <p:spPr bwMode="auto">
          <a:xfrm>
            <a:off x="9550927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0BA1D425-8C7C-D0C0-B2EB-3835B1C6A992}"/>
              </a:ext>
            </a:extLst>
          </p:cNvPr>
          <p:cNvSpPr/>
          <p:nvPr/>
        </p:nvSpPr>
        <p:spPr>
          <a:xfrm>
            <a:off x="9971604" y="85819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</a:t>
            </a:r>
            <a:endParaRPr lang="ko-KR" altLang="en-US" dirty="0"/>
          </a:p>
        </p:txBody>
      </p:sp>
      <p:sp>
        <p:nvSpPr>
          <p:cNvPr id="14" name="Button">
            <a:extLst>
              <a:ext uri="{FF2B5EF4-FFF2-40B4-BE49-F238E27FC236}">
                <a16:creationId xmlns:a16="http://schemas.microsoft.com/office/drawing/2014/main" id="{729D2E80-3079-B296-28EF-61CC78088805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547C11A-DB37-6F9E-82D5-5602216F0BE6}"/>
              </a:ext>
            </a:extLst>
          </p:cNvPr>
          <p:cNvSpPr/>
          <p:nvPr/>
        </p:nvSpPr>
        <p:spPr>
          <a:xfrm>
            <a:off x="209318" y="83851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grpSp>
        <p:nvGrpSpPr>
          <p:cNvPr id="22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CBAD987E-68C9-3ADC-EAF4-E8596F35040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90823" y="1513353"/>
            <a:ext cx="1973058" cy="366553"/>
            <a:chOff x="595686" y="1261241"/>
            <a:chExt cx="1591228" cy="240300"/>
          </a:xfrm>
          <a:solidFill>
            <a:srgbClr val="FFFFFF"/>
          </a:solidFill>
        </p:grpSpPr>
        <p:sp>
          <p:nvSpPr>
            <p:cNvPr id="31" name="Item">
              <a:extLst>
                <a:ext uri="{FF2B5EF4-FFF2-40B4-BE49-F238E27FC236}">
                  <a16:creationId xmlns:a16="http://schemas.microsoft.com/office/drawing/2014/main" id="{6D7CFD2E-07E8-84D0-9EDF-ECB426646AC9}"/>
                </a:ext>
              </a:extLst>
            </p:cNvPr>
            <p:cNvSpPr/>
            <p:nvPr/>
          </p:nvSpPr>
          <p:spPr>
            <a:xfrm>
              <a:off x="595686" y="1261242"/>
              <a:ext cx="80237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Item">
              <a:extLst>
                <a:ext uri="{FF2B5EF4-FFF2-40B4-BE49-F238E27FC236}">
                  <a16:creationId xmlns:a16="http://schemas.microsoft.com/office/drawing/2014/main" id="{B584F7D9-568E-C8EF-8101-D30E76AAD8D4}"/>
                </a:ext>
              </a:extLst>
            </p:cNvPr>
            <p:cNvSpPr/>
            <p:nvPr/>
          </p:nvSpPr>
          <p:spPr>
            <a:xfrm>
              <a:off x="1384536" y="1261241"/>
              <a:ext cx="80237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33" name="Item">
            <a:extLst>
              <a:ext uri="{FF2B5EF4-FFF2-40B4-BE49-F238E27FC236}">
                <a16:creationId xmlns:a16="http://schemas.microsoft.com/office/drawing/2014/main" id="{0EB63359-CF40-B595-48DA-DAF197754765}"/>
              </a:ext>
            </a:extLst>
          </p:cNvPr>
          <p:cNvSpPr/>
          <p:nvPr/>
        </p:nvSpPr>
        <p:spPr>
          <a:xfrm>
            <a:off x="2367053" y="1513351"/>
            <a:ext cx="974970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4" name="Item">
            <a:extLst>
              <a:ext uri="{FF2B5EF4-FFF2-40B4-BE49-F238E27FC236}">
                <a16:creationId xmlns:a16="http://schemas.microsoft.com/office/drawing/2014/main" id="{CC8A8763-0CE5-7F93-88C3-2091E7ED1D8D}"/>
              </a:ext>
            </a:extLst>
          </p:cNvPr>
          <p:cNvSpPr/>
          <p:nvPr/>
        </p:nvSpPr>
        <p:spPr>
          <a:xfrm>
            <a:off x="3342023" y="1513351"/>
            <a:ext cx="974970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Item">
            <a:extLst>
              <a:ext uri="{FF2B5EF4-FFF2-40B4-BE49-F238E27FC236}">
                <a16:creationId xmlns:a16="http://schemas.microsoft.com/office/drawing/2014/main" id="{9280C382-7034-26DC-15C3-E7E3B8743A4D}"/>
              </a:ext>
            </a:extLst>
          </p:cNvPr>
          <p:cNvSpPr/>
          <p:nvPr/>
        </p:nvSpPr>
        <p:spPr>
          <a:xfrm>
            <a:off x="4316993" y="1513351"/>
            <a:ext cx="1122271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Item">
            <a:extLst>
              <a:ext uri="{FF2B5EF4-FFF2-40B4-BE49-F238E27FC236}">
                <a16:creationId xmlns:a16="http://schemas.microsoft.com/office/drawing/2014/main" id="{3DB17AF3-2137-C9A3-3FCE-088763E1158B}"/>
              </a:ext>
            </a:extLst>
          </p:cNvPr>
          <p:cNvSpPr/>
          <p:nvPr/>
        </p:nvSpPr>
        <p:spPr>
          <a:xfrm>
            <a:off x="5440191" y="1514059"/>
            <a:ext cx="974043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A7BF2AA4-1711-C45E-18C3-3825AAD18F60}"/>
              </a:ext>
            </a:extLst>
          </p:cNvPr>
          <p:cNvSpPr/>
          <p:nvPr/>
        </p:nvSpPr>
        <p:spPr>
          <a:xfrm>
            <a:off x="977715" y="88865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B16D0332-7202-D341-B43A-48CEAF835310}"/>
              </a:ext>
            </a:extLst>
          </p:cNvPr>
          <p:cNvSpPr/>
          <p:nvPr/>
        </p:nvSpPr>
        <p:spPr>
          <a:xfrm>
            <a:off x="8024047" y="85819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6C18A102-73A2-9830-6163-0073A08B6B6B}"/>
              </a:ext>
            </a:extLst>
          </p:cNvPr>
          <p:cNvSpPr/>
          <p:nvPr/>
        </p:nvSpPr>
        <p:spPr>
          <a:xfrm>
            <a:off x="8924105" y="83851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" name="Item">
            <a:extLst>
              <a:ext uri="{FF2B5EF4-FFF2-40B4-BE49-F238E27FC236}">
                <a16:creationId xmlns:a16="http://schemas.microsoft.com/office/drawing/2014/main" id="{29844459-5E8D-AB8D-DD02-C31F4A104B8F}"/>
              </a:ext>
            </a:extLst>
          </p:cNvPr>
          <p:cNvSpPr/>
          <p:nvPr/>
        </p:nvSpPr>
        <p:spPr>
          <a:xfrm>
            <a:off x="6414234" y="1513351"/>
            <a:ext cx="1345595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자산 상태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Item">
            <a:extLst>
              <a:ext uri="{FF2B5EF4-FFF2-40B4-BE49-F238E27FC236}">
                <a16:creationId xmlns:a16="http://schemas.microsoft.com/office/drawing/2014/main" id="{D5542BD4-11FC-39C1-36C9-CB651EEF83E5}"/>
              </a:ext>
            </a:extLst>
          </p:cNvPr>
          <p:cNvSpPr/>
          <p:nvPr/>
        </p:nvSpPr>
        <p:spPr>
          <a:xfrm>
            <a:off x="7654086" y="1513351"/>
            <a:ext cx="1345595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직원 상태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Item">
            <a:extLst>
              <a:ext uri="{FF2B5EF4-FFF2-40B4-BE49-F238E27FC236}">
                <a16:creationId xmlns:a16="http://schemas.microsoft.com/office/drawing/2014/main" id="{E6E865C7-9C94-0178-4814-7E9FFE5A2EF3}"/>
              </a:ext>
            </a:extLst>
          </p:cNvPr>
          <p:cNvSpPr/>
          <p:nvPr/>
        </p:nvSpPr>
        <p:spPr>
          <a:xfrm>
            <a:off x="8999681" y="1513350"/>
            <a:ext cx="974970" cy="358999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자산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히스토리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Item">
            <a:extLst>
              <a:ext uri="{FF2B5EF4-FFF2-40B4-BE49-F238E27FC236}">
                <a16:creationId xmlns:a16="http://schemas.microsoft.com/office/drawing/2014/main" id="{33C395B3-0349-08B0-9F22-0AD0C6B88259}"/>
              </a:ext>
            </a:extLst>
          </p:cNvPr>
          <p:cNvSpPr/>
          <p:nvPr/>
        </p:nvSpPr>
        <p:spPr>
          <a:xfrm>
            <a:off x="9960166" y="1513350"/>
            <a:ext cx="974970" cy="358999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시스템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히스토리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398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595686" y="1261242"/>
              <a:ext cx="6668462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103277" y="1316923"/>
              <a:ext cx="75083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333235"/>
              </p:ext>
            </p:extLst>
          </p:nvPr>
        </p:nvGraphicFramePr>
        <p:xfrm>
          <a:off x="8895522" y="773348"/>
          <a:ext cx="3221062" cy="3858507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731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23382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그룹 최근 활동 로그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처리자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 err="1"/>
                        <a:t>자산명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활동구분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분류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내용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-</a:t>
                      </a:r>
                      <a:r>
                        <a:rPr lang="ko-KR" altLang="en-US" sz="1050" dirty="0"/>
                        <a:t>기록 선택하면 해당 상세 페이지로 이동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A : </a:t>
                      </a:r>
                      <a:r>
                        <a:rPr lang="ko-KR" altLang="en-US" sz="1050" dirty="0" err="1"/>
                        <a:t>더보기</a:t>
                      </a:r>
                      <a:r>
                        <a:rPr lang="ko-KR" altLang="en-US" sz="1050" dirty="0"/>
                        <a:t> 버튼 </a:t>
                      </a:r>
                      <a:r>
                        <a:rPr lang="en-US" altLang="ko-KR" sz="1050" dirty="0"/>
                        <a:t>: </a:t>
                      </a:r>
                    </a:p>
                    <a:p>
                      <a:pPr latinLnBrk="1"/>
                      <a:r>
                        <a:rPr lang="ko-KR" altLang="en-US" sz="1050" dirty="0"/>
                        <a:t>히스토리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12470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자산 </a:t>
                      </a:r>
                      <a:r>
                        <a:rPr lang="ko-KR" altLang="en-US" sz="1050" dirty="0" err="1"/>
                        <a:t>상태표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-</a:t>
                      </a:r>
                      <a:r>
                        <a:rPr lang="ko-KR" altLang="en-US" sz="1050" dirty="0"/>
                        <a:t>상태이름과 해당 상태의 자산 수 표시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B : </a:t>
                      </a:r>
                      <a:r>
                        <a:rPr lang="ko-KR" altLang="en-US" sz="1050" dirty="0" err="1"/>
                        <a:t>더보기</a:t>
                      </a:r>
                      <a:r>
                        <a:rPr lang="ko-KR" altLang="en-US" sz="1050" dirty="0"/>
                        <a:t> 버튼 </a:t>
                      </a:r>
                      <a:r>
                        <a:rPr lang="en-US" altLang="ko-KR" sz="1050" dirty="0"/>
                        <a:t>: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자산 코드 관리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9767199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그룹 메인 페이지</a:t>
            </a:r>
            <a:r>
              <a:rPr lang="en-US" altLang="ko-KR" sz="3600" b="1" dirty="0"/>
              <a:t>1(</a:t>
            </a:r>
            <a:r>
              <a:rPr lang="ko-KR" altLang="en-US" sz="3600" b="1" dirty="0"/>
              <a:t>대시보드</a:t>
            </a:r>
            <a:r>
              <a:rPr lang="en-US" altLang="ko-KR" sz="3600" b="1" dirty="0"/>
              <a:t>)</a:t>
            </a:r>
            <a:r>
              <a:rPr lang="ko-KR" altLang="en-US" sz="3600" b="1" dirty="0"/>
              <a:t> </a:t>
            </a: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2A104891-C58D-CC64-C261-305D66FB90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8192" y="2575060"/>
            <a:ext cx="3250973" cy="3150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타원 28">
            <a:extLst>
              <a:ext uri="{FF2B5EF4-FFF2-40B4-BE49-F238E27FC236}">
                <a16:creationId xmlns:a16="http://schemas.microsoft.com/office/drawing/2014/main" id="{CA4004CF-A291-B794-EF1F-A09A02957325}"/>
              </a:ext>
            </a:extLst>
          </p:cNvPr>
          <p:cNvSpPr/>
          <p:nvPr/>
        </p:nvSpPr>
        <p:spPr>
          <a:xfrm>
            <a:off x="5094192" y="1943127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FFC37458-6111-D96B-23CB-D78D7B93E171}"/>
              </a:ext>
            </a:extLst>
          </p:cNvPr>
          <p:cNvSpPr/>
          <p:nvPr/>
        </p:nvSpPr>
        <p:spPr>
          <a:xfrm>
            <a:off x="80878" y="195512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Menu">
            <a:extLst>
              <a:ext uri="{FF2B5EF4-FFF2-40B4-BE49-F238E27FC236}">
                <a16:creationId xmlns:a16="http://schemas.microsoft.com/office/drawing/2014/main" id="{0A62378C-3DAC-521B-04AE-E080691AFE5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Button">
            <a:extLst>
              <a:ext uri="{FF2B5EF4-FFF2-40B4-BE49-F238E27FC236}">
                <a16:creationId xmlns:a16="http://schemas.microsoft.com/office/drawing/2014/main" id="{ECC429CE-9AED-9783-FEBA-BACE325603BA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Button">
            <a:extLst>
              <a:ext uri="{FF2B5EF4-FFF2-40B4-BE49-F238E27FC236}">
                <a16:creationId xmlns:a16="http://schemas.microsoft.com/office/drawing/2014/main" id="{328C9986-B4B0-66BE-6EE8-BED5D183AE74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Button">
            <a:extLst>
              <a:ext uri="{FF2B5EF4-FFF2-40B4-BE49-F238E27FC236}">
                <a16:creationId xmlns:a16="http://schemas.microsoft.com/office/drawing/2014/main" id="{17D44B90-EEDA-8AC3-0526-648D39D0A83F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Label">
            <a:extLst>
              <a:ext uri="{FF2B5EF4-FFF2-40B4-BE49-F238E27FC236}">
                <a16:creationId xmlns:a16="http://schemas.microsoft.com/office/drawing/2014/main" id="{F856BF94-97E6-C2A3-371E-C04707B7164F}"/>
              </a:ext>
            </a:extLst>
          </p:cNvPr>
          <p:cNvSpPr txBox="1"/>
          <p:nvPr/>
        </p:nvSpPr>
        <p:spPr>
          <a:xfrm>
            <a:off x="207878" y="2088471"/>
            <a:ext cx="4003621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히스토리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Button">
            <a:extLst>
              <a:ext uri="{FF2B5EF4-FFF2-40B4-BE49-F238E27FC236}">
                <a16:creationId xmlns:a16="http://schemas.microsoft.com/office/drawing/2014/main" id="{729D2E80-3079-B296-28EF-61CC78088805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Add">
            <a:extLst>
              <a:ext uri="{FF2B5EF4-FFF2-40B4-BE49-F238E27FC236}">
                <a16:creationId xmlns:a16="http://schemas.microsoft.com/office/drawing/2014/main" id="{BF8B558A-3782-39A7-3D3A-9B787494432B}"/>
              </a:ext>
            </a:extLst>
          </p:cNvPr>
          <p:cNvSpPr>
            <a:spLocks noChangeAspect="1"/>
          </p:cNvSpPr>
          <p:nvPr/>
        </p:nvSpPr>
        <p:spPr bwMode="auto">
          <a:xfrm>
            <a:off x="4926013" y="2243772"/>
            <a:ext cx="104775" cy="104775"/>
          </a:xfrm>
          <a:custGeom>
            <a:avLst/>
            <a:gdLst>
              <a:gd name="T0" fmla="*/ 29 w 66"/>
              <a:gd name="T1" fmla="*/ 0 h 66"/>
              <a:gd name="T2" fmla="*/ 29 w 66"/>
              <a:gd name="T3" fmla="*/ 29 h 66"/>
              <a:gd name="T4" fmla="*/ 0 w 66"/>
              <a:gd name="T5" fmla="*/ 29 h 66"/>
              <a:gd name="T6" fmla="*/ 0 w 66"/>
              <a:gd name="T7" fmla="*/ 37 h 66"/>
              <a:gd name="T8" fmla="*/ 29 w 66"/>
              <a:gd name="T9" fmla="*/ 37 h 66"/>
              <a:gd name="T10" fmla="*/ 29 w 66"/>
              <a:gd name="T11" fmla="*/ 66 h 66"/>
              <a:gd name="T12" fmla="*/ 37 w 66"/>
              <a:gd name="T13" fmla="*/ 66 h 66"/>
              <a:gd name="T14" fmla="*/ 37 w 66"/>
              <a:gd name="T15" fmla="*/ 37 h 66"/>
              <a:gd name="T16" fmla="*/ 66 w 66"/>
              <a:gd name="T17" fmla="*/ 37 h 66"/>
              <a:gd name="T18" fmla="*/ 66 w 66"/>
              <a:gd name="T19" fmla="*/ 29 h 66"/>
              <a:gd name="T20" fmla="*/ 37 w 66"/>
              <a:gd name="T21" fmla="*/ 29 h 66"/>
              <a:gd name="T22" fmla="*/ 37 w 66"/>
              <a:gd name="T23" fmla="*/ 0 h 66"/>
              <a:gd name="T24" fmla="*/ 29 w 66"/>
              <a:gd name="T25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66">
                <a:moveTo>
                  <a:pt x="29" y="0"/>
                </a:moveTo>
                <a:lnTo>
                  <a:pt x="29" y="29"/>
                </a:lnTo>
                <a:lnTo>
                  <a:pt x="0" y="29"/>
                </a:lnTo>
                <a:lnTo>
                  <a:pt x="0" y="37"/>
                </a:lnTo>
                <a:lnTo>
                  <a:pt x="29" y="37"/>
                </a:lnTo>
                <a:lnTo>
                  <a:pt x="29" y="66"/>
                </a:lnTo>
                <a:lnTo>
                  <a:pt x="37" y="66"/>
                </a:lnTo>
                <a:lnTo>
                  <a:pt x="37" y="37"/>
                </a:lnTo>
                <a:lnTo>
                  <a:pt x="66" y="37"/>
                </a:lnTo>
                <a:lnTo>
                  <a:pt x="66" y="29"/>
                </a:lnTo>
                <a:lnTo>
                  <a:pt x="37" y="29"/>
                </a:lnTo>
                <a:lnTo>
                  <a:pt x="37" y="0"/>
                </a:lnTo>
                <a:lnTo>
                  <a:pt x="29" y="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61DBE1DE-01C6-B64F-B9CB-9006AE36CF18}"/>
              </a:ext>
            </a:extLst>
          </p:cNvPr>
          <p:cNvSpPr/>
          <p:nvPr/>
        </p:nvSpPr>
        <p:spPr>
          <a:xfrm>
            <a:off x="4580416" y="2167307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8B58270-759D-214A-0410-6BC159577F2C}"/>
              </a:ext>
            </a:extLst>
          </p:cNvPr>
          <p:cNvSpPr/>
          <p:nvPr/>
        </p:nvSpPr>
        <p:spPr>
          <a:xfrm>
            <a:off x="6096000" y="2948780"/>
            <a:ext cx="1166203" cy="258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err="1">
                <a:solidFill>
                  <a:schemeClr val="tx1"/>
                </a:solidFill>
              </a:rPr>
              <a:t>사용중</a:t>
            </a:r>
            <a:r>
              <a:rPr lang="en-US" altLang="ko-KR" sz="900" dirty="0">
                <a:solidFill>
                  <a:schemeClr val="tx1"/>
                </a:solidFill>
              </a:rPr>
              <a:t>(480)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F7BD747-58D0-EF3D-3E77-7AFF65B1E419}"/>
              </a:ext>
            </a:extLst>
          </p:cNvPr>
          <p:cNvSpPr/>
          <p:nvPr/>
        </p:nvSpPr>
        <p:spPr>
          <a:xfrm>
            <a:off x="7573409" y="2948780"/>
            <a:ext cx="1033474" cy="258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보관</a:t>
            </a:r>
            <a:r>
              <a:rPr lang="en-US" altLang="ko-KR" sz="900" dirty="0">
                <a:solidFill>
                  <a:schemeClr val="tx1"/>
                </a:solidFill>
              </a:rPr>
              <a:t>(15)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8C70A1E-0CE4-E65D-2D74-6DBF4DC19629}"/>
              </a:ext>
            </a:extLst>
          </p:cNvPr>
          <p:cNvSpPr/>
          <p:nvPr/>
        </p:nvSpPr>
        <p:spPr>
          <a:xfrm>
            <a:off x="6837636" y="3206464"/>
            <a:ext cx="1166203" cy="258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chemeClr val="tx1"/>
                </a:solidFill>
              </a:rPr>
              <a:t>분실</a:t>
            </a:r>
            <a:r>
              <a:rPr lang="en-US" altLang="ko-KR" sz="900" dirty="0">
                <a:solidFill>
                  <a:schemeClr val="tx1"/>
                </a:solidFill>
              </a:rPr>
              <a:t>(17)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grpSp>
        <p:nvGrpSpPr>
          <p:cNvPr id="22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CBAD987E-68C9-3ADC-EAF4-E8596F35040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31" name="Item">
              <a:extLst>
                <a:ext uri="{FF2B5EF4-FFF2-40B4-BE49-F238E27FC236}">
                  <a16:creationId xmlns:a16="http://schemas.microsoft.com/office/drawing/2014/main" id="{6D7CFD2E-07E8-84D0-9EDF-ECB426646AC9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Item">
              <a:extLst>
                <a:ext uri="{FF2B5EF4-FFF2-40B4-BE49-F238E27FC236}">
                  <a16:creationId xmlns:a16="http://schemas.microsoft.com/office/drawing/2014/main" id="{B584F7D9-568E-C8EF-8101-D30E76AAD8D4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33" name="Item">
            <a:extLst>
              <a:ext uri="{FF2B5EF4-FFF2-40B4-BE49-F238E27FC236}">
                <a16:creationId xmlns:a16="http://schemas.microsoft.com/office/drawing/2014/main" id="{0EB63359-CF40-B595-48DA-DAF197754765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4" name="Item">
            <a:extLst>
              <a:ext uri="{FF2B5EF4-FFF2-40B4-BE49-F238E27FC236}">
                <a16:creationId xmlns:a16="http://schemas.microsoft.com/office/drawing/2014/main" id="{CC8A8763-0CE5-7F93-88C3-2091E7ED1D8D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Item">
            <a:extLst>
              <a:ext uri="{FF2B5EF4-FFF2-40B4-BE49-F238E27FC236}">
                <a16:creationId xmlns:a16="http://schemas.microsoft.com/office/drawing/2014/main" id="{9280C382-7034-26DC-15C3-E7E3B8743A4D}"/>
              </a:ext>
            </a:extLst>
          </p:cNvPr>
          <p:cNvSpPr/>
          <p:nvPr/>
        </p:nvSpPr>
        <p:spPr>
          <a:xfrm>
            <a:off x="5257428" y="150678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Item">
            <a:extLst>
              <a:ext uri="{FF2B5EF4-FFF2-40B4-BE49-F238E27FC236}">
                <a16:creationId xmlns:a16="http://schemas.microsoft.com/office/drawing/2014/main" id="{3DB17AF3-2137-C9A3-3FCE-088763E1158B}"/>
              </a:ext>
            </a:extLst>
          </p:cNvPr>
          <p:cNvSpPr/>
          <p:nvPr/>
        </p:nvSpPr>
        <p:spPr>
          <a:xfrm>
            <a:off x="6501771" y="150678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81BBAA38-CB87-E743-F1B8-393B15501CDA}"/>
              </a:ext>
            </a:extLst>
          </p:cNvPr>
          <p:cNvSpPr txBox="1"/>
          <p:nvPr/>
        </p:nvSpPr>
        <p:spPr>
          <a:xfrm>
            <a:off x="5260392" y="2087354"/>
            <a:ext cx="4003621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자산 </a:t>
            </a:r>
            <a:r>
              <a:rPr lang="ko-KR" altLang="en-US" sz="2000" b="1" dirty="0" err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상태표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3B9090BA-C28C-086B-B7F9-8B4310600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896286"/>
              </p:ext>
            </p:extLst>
          </p:nvPr>
        </p:nvGraphicFramePr>
        <p:xfrm>
          <a:off x="256464" y="2524618"/>
          <a:ext cx="4738602" cy="4073160"/>
        </p:xfrm>
        <a:graphic>
          <a:graphicData uri="http://schemas.openxmlformats.org/drawingml/2006/table">
            <a:tbl>
              <a:tblPr firstRow="1" bandRow="1"/>
              <a:tblGrid>
                <a:gridCol w="766042">
                  <a:extLst>
                    <a:ext uri="{9D8B030D-6E8A-4147-A177-3AD203B41FA5}">
                      <a16:colId xmlns:a16="http://schemas.microsoft.com/office/drawing/2014/main" val="2917951632"/>
                    </a:ext>
                  </a:extLst>
                </a:gridCol>
                <a:gridCol w="894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428565561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793437994"/>
                    </a:ext>
                  </a:extLst>
                </a:gridCol>
                <a:gridCol w="84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3280">
                  <a:extLst>
                    <a:ext uri="{9D8B030D-6E8A-4147-A177-3AD203B41FA5}">
                      <a16:colId xmlns:a16="http://schemas.microsoft.com/office/drawing/2014/main" val="1009588643"/>
                    </a:ext>
                  </a:extLst>
                </a:gridCol>
              </a:tblGrid>
              <a:tr h="2440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처리자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일시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자산명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활동 구분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내용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2023/08/31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김예원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2022/08/10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김예원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2022/08/01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창고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-&gt;305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2022/07/30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21:09:45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10:53:45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49735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09:53:45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테블릿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28407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09:53:45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테블릿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분실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34144"/>
                  </a:ext>
                </a:extLst>
              </a:tr>
            </a:tbl>
          </a:graphicData>
        </a:graphic>
      </p:graphicFrame>
      <p:sp>
        <p:nvSpPr>
          <p:cNvPr id="19" name="Add">
            <a:extLst>
              <a:ext uri="{FF2B5EF4-FFF2-40B4-BE49-F238E27FC236}">
                <a16:creationId xmlns:a16="http://schemas.microsoft.com/office/drawing/2014/main" id="{D4E056BB-C513-DC92-9C79-BB1996660BD7}"/>
              </a:ext>
            </a:extLst>
          </p:cNvPr>
          <p:cNvSpPr>
            <a:spLocks noChangeAspect="1"/>
          </p:cNvSpPr>
          <p:nvPr/>
        </p:nvSpPr>
        <p:spPr bwMode="auto">
          <a:xfrm>
            <a:off x="8470539" y="2301852"/>
            <a:ext cx="104775" cy="104775"/>
          </a:xfrm>
          <a:custGeom>
            <a:avLst/>
            <a:gdLst>
              <a:gd name="T0" fmla="*/ 29 w 66"/>
              <a:gd name="T1" fmla="*/ 0 h 66"/>
              <a:gd name="T2" fmla="*/ 29 w 66"/>
              <a:gd name="T3" fmla="*/ 29 h 66"/>
              <a:gd name="T4" fmla="*/ 0 w 66"/>
              <a:gd name="T5" fmla="*/ 29 h 66"/>
              <a:gd name="T6" fmla="*/ 0 w 66"/>
              <a:gd name="T7" fmla="*/ 37 h 66"/>
              <a:gd name="T8" fmla="*/ 29 w 66"/>
              <a:gd name="T9" fmla="*/ 37 h 66"/>
              <a:gd name="T10" fmla="*/ 29 w 66"/>
              <a:gd name="T11" fmla="*/ 66 h 66"/>
              <a:gd name="T12" fmla="*/ 37 w 66"/>
              <a:gd name="T13" fmla="*/ 66 h 66"/>
              <a:gd name="T14" fmla="*/ 37 w 66"/>
              <a:gd name="T15" fmla="*/ 37 h 66"/>
              <a:gd name="T16" fmla="*/ 66 w 66"/>
              <a:gd name="T17" fmla="*/ 37 h 66"/>
              <a:gd name="T18" fmla="*/ 66 w 66"/>
              <a:gd name="T19" fmla="*/ 29 h 66"/>
              <a:gd name="T20" fmla="*/ 37 w 66"/>
              <a:gd name="T21" fmla="*/ 29 h 66"/>
              <a:gd name="T22" fmla="*/ 37 w 66"/>
              <a:gd name="T23" fmla="*/ 0 h 66"/>
              <a:gd name="T24" fmla="*/ 29 w 66"/>
              <a:gd name="T25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6" h="66">
                <a:moveTo>
                  <a:pt x="29" y="0"/>
                </a:moveTo>
                <a:lnTo>
                  <a:pt x="29" y="29"/>
                </a:lnTo>
                <a:lnTo>
                  <a:pt x="0" y="29"/>
                </a:lnTo>
                <a:lnTo>
                  <a:pt x="0" y="37"/>
                </a:lnTo>
                <a:lnTo>
                  <a:pt x="29" y="37"/>
                </a:lnTo>
                <a:lnTo>
                  <a:pt x="29" y="66"/>
                </a:lnTo>
                <a:lnTo>
                  <a:pt x="37" y="66"/>
                </a:lnTo>
                <a:lnTo>
                  <a:pt x="37" y="37"/>
                </a:lnTo>
                <a:lnTo>
                  <a:pt x="66" y="37"/>
                </a:lnTo>
                <a:lnTo>
                  <a:pt x="66" y="29"/>
                </a:lnTo>
                <a:lnTo>
                  <a:pt x="37" y="29"/>
                </a:lnTo>
                <a:lnTo>
                  <a:pt x="37" y="0"/>
                </a:lnTo>
                <a:lnTo>
                  <a:pt x="29" y="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8D8E133C-2C05-9F86-F646-8268F0DDA55F}"/>
              </a:ext>
            </a:extLst>
          </p:cNvPr>
          <p:cNvSpPr/>
          <p:nvPr/>
        </p:nvSpPr>
        <p:spPr>
          <a:xfrm>
            <a:off x="8124942" y="2225387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2FC289B-3FEC-C07C-9BCA-2F6B88C9156D}"/>
              </a:ext>
            </a:extLst>
          </p:cNvPr>
          <p:cNvSpPr/>
          <p:nvPr/>
        </p:nvSpPr>
        <p:spPr>
          <a:xfrm>
            <a:off x="8003839" y="2605059"/>
            <a:ext cx="529152" cy="258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3A874B-8A23-7BAF-4375-D4A0C6E9E913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</a:t>
            </a:r>
          </a:p>
        </p:txBody>
      </p:sp>
    </p:spTree>
    <p:extLst>
      <p:ext uri="{BB962C8B-B14F-4D97-AF65-F5344CB8AC3E}">
        <p14:creationId xmlns:p14="http://schemas.microsoft.com/office/powerpoint/2010/main" val="2285399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0767E-7E98-6B4A-FFD5-02589AA12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자산 관리</a:t>
            </a:r>
          </a:p>
        </p:txBody>
      </p:sp>
    </p:spTree>
    <p:extLst>
      <p:ext uri="{BB962C8B-B14F-4D97-AF65-F5344CB8AC3E}">
        <p14:creationId xmlns:p14="http://schemas.microsoft.com/office/powerpoint/2010/main" val="2212122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595686" y="1261242"/>
              <a:ext cx="6668462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103277" y="1316923"/>
              <a:ext cx="75083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자산 관리 페이지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C80566F3-01E7-CA79-9CC0-25BE35C32B8B}"/>
              </a:ext>
            </a:extLst>
          </p:cNvPr>
          <p:cNvSpPr/>
          <p:nvPr/>
        </p:nvSpPr>
        <p:spPr>
          <a:xfrm>
            <a:off x="46417" y="202891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0432685-DE82-0E9F-984A-10355C91B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901889"/>
              </p:ext>
            </p:extLst>
          </p:nvPr>
        </p:nvGraphicFramePr>
        <p:xfrm>
          <a:off x="209318" y="2382513"/>
          <a:ext cx="7839147" cy="4037071"/>
        </p:xfrm>
        <a:graphic>
          <a:graphicData uri="http://schemas.openxmlformats.org/drawingml/2006/table">
            <a:tbl>
              <a:tblPr firstRow="1" bandRow="1"/>
              <a:tblGrid>
                <a:gridCol w="652831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94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204">
                  <a:extLst>
                    <a:ext uri="{9D8B030D-6E8A-4147-A177-3AD203B41FA5}">
                      <a16:colId xmlns:a16="http://schemas.microsoft.com/office/drawing/2014/main" val="3220632251"/>
                    </a:ext>
                  </a:extLst>
                </a:gridCol>
                <a:gridCol w="572871">
                  <a:extLst>
                    <a:ext uri="{9D8B030D-6E8A-4147-A177-3AD203B41FA5}">
                      <a16:colId xmlns:a16="http://schemas.microsoft.com/office/drawing/2014/main" val="791536316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1265356432"/>
                    </a:ext>
                  </a:extLst>
                </a:gridCol>
                <a:gridCol w="931817">
                  <a:extLst>
                    <a:ext uri="{9D8B030D-6E8A-4147-A177-3AD203B41FA5}">
                      <a16:colId xmlns:a16="http://schemas.microsoft.com/office/drawing/2014/main" val="1797307005"/>
                    </a:ext>
                  </a:extLst>
                </a:gridCol>
                <a:gridCol w="1011939">
                  <a:extLst>
                    <a:ext uri="{9D8B030D-6E8A-4147-A177-3AD203B41FA5}">
                      <a16:colId xmlns:a16="http://schemas.microsoft.com/office/drawing/2014/main" val="2570935824"/>
                    </a:ext>
                  </a:extLst>
                </a:gridCol>
              </a:tblGrid>
              <a:tr h="2708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</a:t>
                      </a:r>
                      <a:endParaRPr lang="en-US" altLang="ko-KR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이미지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일련번호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자산명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최초구매일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가격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864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 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사용중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김가나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101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위드시스템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2022/09/10</a:t>
                      </a:r>
                    </a:p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2,500,000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0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1493265990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개발자용 노트북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노트북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사용중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김소연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1005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컴퓨터팔아요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2022/09/10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1,500,000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97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1607249331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블루투스 키보드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키보드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요청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303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컴퓨터팔아요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50,000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1188823039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Tab3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마우스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수리중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304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30,000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1219310428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Tab4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테블릿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분실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이준영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101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samsung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2022/09/10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500,000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195444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5626265165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유선 전화기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전화기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사용중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최전화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101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55,000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946543"/>
                  </a:ext>
                </a:extLst>
              </a:tr>
            </a:tbl>
          </a:graphicData>
        </a:graphic>
      </p:graphicFrame>
      <p:pic>
        <p:nvPicPr>
          <p:cNvPr id="14" name="그림 13">
            <a:extLst>
              <a:ext uri="{FF2B5EF4-FFF2-40B4-BE49-F238E27FC236}">
                <a16:creationId xmlns:a16="http://schemas.microsoft.com/office/drawing/2014/main" id="{D7C08E07-0965-9446-783A-EEF47C7351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4599" y="5972555"/>
            <a:ext cx="379213" cy="376203"/>
          </a:xfrm>
          <a:prstGeom prst="rect">
            <a:avLst/>
          </a:prstGeom>
        </p:spPr>
      </p:pic>
      <p:sp>
        <p:nvSpPr>
          <p:cNvPr id="37" name="Menu">
            <a:extLst>
              <a:ext uri="{FF2B5EF4-FFF2-40B4-BE49-F238E27FC236}">
                <a16:creationId xmlns:a16="http://schemas.microsoft.com/office/drawing/2014/main" id="{90FB8326-A0C9-5E3E-9B4B-B07C800A3A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Button">
            <a:extLst>
              <a:ext uri="{FF2B5EF4-FFF2-40B4-BE49-F238E27FC236}">
                <a16:creationId xmlns:a16="http://schemas.microsoft.com/office/drawing/2014/main" id="{09285AB3-433B-D705-DBCE-164D4E44794F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Button">
            <a:extLst>
              <a:ext uri="{FF2B5EF4-FFF2-40B4-BE49-F238E27FC236}">
                <a16:creationId xmlns:a16="http://schemas.microsoft.com/office/drawing/2014/main" id="{564883D3-854F-484F-5CA5-A488BB7D0F0D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FA28B08C-ECF1-1DA2-9262-A1864D13BF98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330E4065-D922-1588-0A27-3DB60C50FE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2914" y="5477762"/>
            <a:ext cx="534033" cy="302802"/>
          </a:xfrm>
          <a:prstGeom prst="rect">
            <a:avLst/>
          </a:prstGeom>
        </p:spPr>
      </p:pic>
      <p:grpSp>
        <p:nvGrpSpPr>
          <p:cNvPr id="48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6C090369-3838-3A5F-7016-6AB9C46F703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05066" y="2024809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49" name="Text Box">
              <a:extLst>
                <a:ext uri="{FF2B5EF4-FFF2-40B4-BE49-F238E27FC236}">
                  <a16:creationId xmlns:a16="http://schemas.microsoft.com/office/drawing/2014/main" id="{3AB62301-4768-6578-882A-A5605DD45261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50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B1F36E0E-1ADE-3ACB-100D-28FCB9E03D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1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1BD02F41-BC03-1120-8947-2D8B3324C06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58092" y="2021678"/>
            <a:ext cx="863049" cy="241092"/>
            <a:chOff x="1122302" y="1257689"/>
            <a:chExt cx="863049" cy="241092"/>
          </a:xfrm>
        </p:grpSpPr>
        <p:sp>
          <p:nvSpPr>
            <p:cNvPr id="52" name="Text Box">
              <a:extLst>
                <a:ext uri="{FF2B5EF4-FFF2-40B4-BE49-F238E27FC236}">
                  <a16:creationId xmlns:a16="http://schemas.microsoft.com/office/drawing/2014/main" id="{3E8D93B0-0C27-1BD1-74CD-305DBFBFD808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CD53DF41-7C51-DF72-B58D-4B82AAAB9D6C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4" name="Button">
            <a:extLst>
              <a:ext uri="{FF2B5EF4-FFF2-40B4-BE49-F238E27FC236}">
                <a16:creationId xmlns:a16="http://schemas.microsoft.com/office/drawing/2014/main" id="{8D6DBEE5-47E2-0885-A97C-745583151BEE}"/>
              </a:ext>
            </a:extLst>
          </p:cNvPr>
          <p:cNvSpPr>
            <a:spLocks/>
          </p:cNvSpPr>
          <p:nvPr/>
        </p:nvSpPr>
        <p:spPr bwMode="auto">
          <a:xfrm>
            <a:off x="7962080" y="2017088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74481845-9F43-5957-2148-24CA14C76195}"/>
              </a:ext>
            </a:extLst>
          </p:cNvPr>
          <p:cNvSpPr/>
          <p:nvPr/>
        </p:nvSpPr>
        <p:spPr>
          <a:xfrm>
            <a:off x="8335720" y="5504977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</a:t>
            </a:r>
            <a:endParaRPr lang="ko-KR" altLang="en-US" dirty="0"/>
          </a:p>
        </p:txBody>
      </p:sp>
      <p:graphicFrame>
        <p:nvGraphicFramePr>
          <p:cNvPr id="65" name="표 4">
            <a:extLst>
              <a:ext uri="{FF2B5EF4-FFF2-40B4-BE49-F238E27FC236}">
                <a16:creationId xmlns:a16="http://schemas.microsoft.com/office/drawing/2014/main" id="{32FBF177-E699-0DB9-1965-B8867BF7E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6626591"/>
              </p:ext>
            </p:extLst>
          </p:nvPr>
        </p:nvGraphicFramePr>
        <p:xfrm>
          <a:off x="8894686" y="768733"/>
          <a:ext cx="3250897" cy="490528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94018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043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10477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50" dirty="0"/>
                        <a:t>&lt;</a:t>
                      </a:r>
                      <a:r>
                        <a:rPr lang="ko-KR" altLang="en-US" sz="1050" dirty="0"/>
                        <a:t>자산 리스트</a:t>
                      </a:r>
                      <a:r>
                        <a:rPr lang="en-US" altLang="ko-KR" sz="1050" dirty="0"/>
                        <a:t>&gt;</a:t>
                      </a:r>
                    </a:p>
                    <a:p>
                      <a:pPr latinLnBrk="1"/>
                      <a:r>
                        <a:rPr lang="ko-KR" altLang="en-US" sz="1050" dirty="0"/>
                        <a:t>자산 이미지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일련번호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모델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소분류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상태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소유자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위치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구매처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최초구매일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가격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9015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페이지당 노출 개수 선택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디폴트 </a:t>
                      </a:r>
                      <a:r>
                        <a:rPr lang="en-US" altLang="ko-KR" sz="1050" dirty="0"/>
                        <a:t>20</a:t>
                      </a:r>
                      <a:r>
                        <a:rPr lang="ko-KR" altLang="en-US" sz="1050" dirty="0"/>
                        <a:t>개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9015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9379645"/>
                  </a:ext>
                </a:extLst>
              </a:tr>
              <a:tr h="9015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페이지네이션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474553"/>
                  </a:ext>
                </a:extLst>
              </a:tr>
              <a:tr h="9015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생성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0620262"/>
                  </a:ext>
                </a:extLst>
              </a:tr>
            </a:tbl>
          </a:graphicData>
        </a:graphic>
      </p:graphicFrame>
      <p:sp>
        <p:nvSpPr>
          <p:cNvPr id="15" name="Label">
            <a:extLst>
              <a:ext uri="{FF2B5EF4-FFF2-40B4-BE49-F238E27FC236}">
                <a16:creationId xmlns:a16="http://schemas.microsoft.com/office/drawing/2014/main" id="{03A6DD90-791D-7754-C32F-A4F5C769C4E5}"/>
              </a:ext>
            </a:extLst>
          </p:cNvPr>
          <p:cNvSpPr txBox="1"/>
          <p:nvPr/>
        </p:nvSpPr>
        <p:spPr>
          <a:xfrm>
            <a:off x="252914" y="1965247"/>
            <a:ext cx="3662164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자산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Button">
            <a:extLst>
              <a:ext uri="{FF2B5EF4-FFF2-40B4-BE49-F238E27FC236}">
                <a16:creationId xmlns:a16="http://schemas.microsoft.com/office/drawing/2014/main" id="{AED0A0AC-A208-5C6B-CAFC-01BFE814D8D8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2293FD70-B632-3806-8391-33BBA262E96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9" name="Item">
              <a:extLst>
                <a:ext uri="{FF2B5EF4-FFF2-40B4-BE49-F238E27FC236}">
                  <a16:creationId xmlns:a16="http://schemas.microsoft.com/office/drawing/2014/main" id="{778BE1CD-00DF-BCAA-D93B-DBD5D66B0778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Item">
              <a:extLst>
                <a:ext uri="{FF2B5EF4-FFF2-40B4-BE49-F238E27FC236}">
                  <a16:creationId xmlns:a16="http://schemas.microsoft.com/office/drawing/2014/main" id="{6BB5F874-444A-BE1D-5978-0329D53F1FB6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17" name="Item">
            <a:extLst>
              <a:ext uri="{FF2B5EF4-FFF2-40B4-BE49-F238E27FC236}">
                <a16:creationId xmlns:a16="http://schemas.microsoft.com/office/drawing/2014/main" id="{0531210A-6764-1926-EC65-F604A1A7D800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18" name="Item">
            <a:extLst>
              <a:ext uri="{FF2B5EF4-FFF2-40B4-BE49-F238E27FC236}">
                <a16:creationId xmlns:a16="http://schemas.microsoft.com/office/drawing/2014/main" id="{5DFB8B31-7875-47FB-C716-FDDF69B27132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Item">
            <a:extLst>
              <a:ext uri="{FF2B5EF4-FFF2-40B4-BE49-F238E27FC236}">
                <a16:creationId xmlns:a16="http://schemas.microsoft.com/office/drawing/2014/main" id="{158EE2F5-034A-2647-8894-7E1D74F082B4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Item">
            <a:extLst>
              <a:ext uri="{FF2B5EF4-FFF2-40B4-BE49-F238E27FC236}">
                <a16:creationId xmlns:a16="http://schemas.microsoft.com/office/drawing/2014/main" id="{C61A6467-3D8F-55BA-E363-C84B6255B511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Button">
            <a:extLst>
              <a:ext uri="{FF2B5EF4-FFF2-40B4-BE49-F238E27FC236}">
                <a16:creationId xmlns:a16="http://schemas.microsoft.com/office/drawing/2014/main" id="{9F3D0286-E551-3F89-534E-FFC8196D3AA3}"/>
              </a:ext>
            </a:extLst>
          </p:cNvPr>
          <p:cNvSpPr>
            <a:spLocks/>
          </p:cNvSpPr>
          <p:nvPr/>
        </p:nvSpPr>
        <p:spPr bwMode="auto">
          <a:xfrm>
            <a:off x="8208720" y="5780564"/>
            <a:ext cx="475774" cy="241995"/>
          </a:xfrm>
          <a:prstGeom prst="roundRect">
            <a:avLst>
              <a:gd name="adj" fmla="val 8776"/>
            </a:avLst>
          </a:prstGeom>
          <a:solidFill>
            <a:schemeClr val="accent2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9832590-789C-4503-FA5E-3ADBABC5D2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5155" y="2910643"/>
            <a:ext cx="494191" cy="5183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1674144-032A-4A26-D570-85E2BBA53B72}"/>
              </a:ext>
            </a:extLst>
          </p:cNvPr>
          <p:cNvSpPr txBox="1"/>
          <p:nvPr/>
        </p:nvSpPr>
        <p:spPr>
          <a:xfrm>
            <a:off x="744718" y="755303"/>
            <a:ext cx="1809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관리</a:t>
            </a:r>
          </a:p>
        </p:txBody>
      </p:sp>
      <p:sp>
        <p:nvSpPr>
          <p:cNvPr id="11" name="Pagination">
            <a:extLst>
              <a:ext uri="{FF2B5EF4-FFF2-40B4-BE49-F238E27FC236}">
                <a16:creationId xmlns:a16="http://schemas.microsoft.com/office/drawing/2014/main" id="{0FC686A6-2702-6C42-5D47-FDDBA9EFBD62}"/>
              </a:ext>
            </a:extLst>
          </p:cNvPr>
          <p:cNvSpPr txBox="1"/>
          <p:nvPr/>
        </p:nvSpPr>
        <p:spPr>
          <a:xfrm>
            <a:off x="4709325" y="6445229"/>
            <a:ext cx="1596847" cy="212366"/>
          </a:xfrm>
          <a:prstGeom prst="rect">
            <a:avLst/>
          </a:prstGeom>
          <a:noFill/>
        </p:spPr>
        <p:txBody>
          <a:bodyPr wrap="non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u="sng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</a:t>
            </a:r>
            <a:r>
              <a:rPr lang="en-US" sz="900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r>
              <a:rPr lang="en-US" sz="900" u="sng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en-US" sz="900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r>
              <a:rPr lang="en-US" sz="900" u="sng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en-US" sz="900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r>
              <a:rPr lang="en-US" sz="900" u="sng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en-US" sz="900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r>
              <a:rPr lang="en-US" sz="900" u="sng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r>
              <a:rPr lang="en-US" sz="900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  <a:r>
              <a:rPr lang="en-US" sz="900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r>
              <a:rPr lang="en-US" sz="900" u="sng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lang="en-US" sz="900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r>
              <a:rPr lang="en-US" sz="900" u="sng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lang="en-US" sz="900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</a:t>
            </a:r>
            <a:r>
              <a:rPr lang="en-US" sz="900" u="sng" dirty="0">
                <a:solidFill>
                  <a:srgbClr val="5B9B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</a:t>
            </a:r>
          </a:p>
        </p:txBody>
      </p:sp>
      <p:grpSp>
        <p:nvGrpSpPr>
          <p:cNvPr id="12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C70C378F-20EA-C4E4-0E57-E308C10FDB1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321825" y="2021678"/>
            <a:ext cx="863049" cy="241092"/>
            <a:chOff x="1122302" y="1257689"/>
            <a:chExt cx="863049" cy="241092"/>
          </a:xfrm>
        </p:grpSpPr>
        <p:sp>
          <p:nvSpPr>
            <p:cNvPr id="13" name="Text Box">
              <a:extLst>
                <a:ext uri="{FF2B5EF4-FFF2-40B4-BE49-F238E27FC236}">
                  <a16:creationId xmlns:a16="http://schemas.microsoft.com/office/drawing/2014/main" id="{CC5ECDBE-9977-038B-CA91-D75D6CDECE5B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10</a:t>
              </a:r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개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91F1196B-CB45-7B67-48C7-7B23B3B1FE1A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7" name="타원 46">
            <a:extLst>
              <a:ext uri="{FF2B5EF4-FFF2-40B4-BE49-F238E27FC236}">
                <a16:creationId xmlns:a16="http://schemas.microsoft.com/office/drawing/2014/main" id="{03B918D3-1755-2B53-585F-50EE5600CEF6}"/>
              </a:ext>
            </a:extLst>
          </p:cNvPr>
          <p:cNvSpPr/>
          <p:nvPr/>
        </p:nvSpPr>
        <p:spPr>
          <a:xfrm>
            <a:off x="5588016" y="174489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F782A1DE-AC23-2685-FEB0-5CEC55216B24}"/>
              </a:ext>
            </a:extLst>
          </p:cNvPr>
          <p:cNvSpPr/>
          <p:nvPr/>
        </p:nvSpPr>
        <p:spPr>
          <a:xfrm>
            <a:off x="4791257" y="174489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A75DB228-75F8-581B-9054-3B938EA1FB3B}"/>
              </a:ext>
            </a:extLst>
          </p:cNvPr>
          <p:cNvSpPr/>
          <p:nvPr/>
        </p:nvSpPr>
        <p:spPr>
          <a:xfrm>
            <a:off x="5380748" y="6657595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02062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68B883FC-2EA5-7270-FDA3-B7A34A188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488147"/>
              </p:ext>
            </p:extLst>
          </p:nvPr>
        </p:nvGraphicFramePr>
        <p:xfrm>
          <a:off x="264885" y="5921592"/>
          <a:ext cx="4182120" cy="1100760"/>
        </p:xfrm>
        <a:graphic>
          <a:graphicData uri="http://schemas.openxmlformats.org/drawingml/2006/table">
            <a:tbl>
              <a:tblPr firstRow="1" bandRow="1"/>
              <a:tblGrid>
                <a:gridCol w="1394040">
                  <a:extLst>
                    <a:ext uri="{9D8B030D-6E8A-4147-A177-3AD203B41FA5}">
                      <a16:colId xmlns:a16="http://schemas.microsoft.com/office/drawing/2014/main" val="2935057803"/>
                    </a:ext>
                  </a:extLst>
                </a:gridCol>
                <a:gridCol w="2173849">
                  <a:extLst>
                    <a:ext uri="{9D8B030D-6E8A-4147-A177-3AD203B41FA5}">
                      <a16:colId xmlns:a16="http://schemas.microsoft.com/office/drawing/2014/main" val="1595980497"/>
                    </a:ext>
                  </a:extLst>
                </a:gridCol>
                <a:gridCol w="614231">
                  <a:extLst>
                    <a:ext uri="{9D8B030D-6E8A-4147-A177-3AD203B41FA5}">
                      <a16:colId xmlns:a16="http://schemas.microsoft.com/office/drawing/2014/main" val="2067891236"/>
                    </a:ext>
                  </a:extLst>
                </a:gridCol>
              </a:tblGrid>
              <a:tr h="366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위드시스템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240534"/>
                  </a:ext>
                </a:extLst>
              </a:tr>
              <a:tr h="366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최초 구매일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2022/09/10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57059"/>
                  </a:ext>
                </a:extLst>
              </a:tr>
              <a:tr h="366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가격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2,500,000</a:t>
                      </a: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원</a:t>
                      </a:r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473221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C2643B67-8087-1CB9-1C60-BC10FCAFF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562114"/>
              </p:ext>
            </p:extLst>
          </p:nvPr>
        </p:nvGraphicFramePr>
        <p:xfrm>
          <a:off x="249962" y="2392410"/>
          <a:ext cx="5460908" cy="3120250"/>
        </p:xfrm>
        <a:graphic>
          <a:graphicData uri="http://schemas.openxmlformats.org/drawingml/2006/table">
            <a:tbl>
              <a:tblPr firstRow="1" bandRow="1"/>
              <a:tblGrid>
                <a:gridCol w="1481373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3141538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837997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일련번호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(ULID)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 </a:t>
                      </a:r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65752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최초 등록 일시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2022/08/11 11:53:00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21955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사용중</a:t>
                      </a: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428154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303</a:t>
                      </a: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34185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사용직원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233570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최종 수정 일시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2022/08/28 16:37:00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590493"/>
                  </a:ext>
                </a:extLst>
              </a:tr>
            </a:tbl>
          </a:graphicData>
        </a:graphic>
      </p:graphicFrame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584829"/>
              </p:ext>
            </p:extLst>
          </p:nvPr>
        </p:nvGraphicFramePr>
        <p:xfrm>
          <a:off x="8894686" y="759308"/>
          <a:ext cx="3250897" cy="284462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94018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043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10477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자산 기본 정보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자산 이미지</a:t>
                      </a:r>
                      <a:r>
                        <a:rPr lang="en-US" altLang="ko-KR" sz="1050" dirty="0"/>
                        <a:t>(A) – </a:t>
                      </a:r>
                      <a:r>
                        <a:rPr lang="ko-KR" altLang="en-US" sz="1050" dirty="0"/>
                        <a:t>분류에 따른 디폴트 이미지 있음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일련번호</a:t>
                      </a:r>
                      <a:r>
                        <a:rPr lang="en-US" altLang="ko-KR" sz="1050" dirty="0"/>
                        <a:t>(</a:t>
                      </a:r>
                      <a:r>
                        <a:rPr lang="en-US" altLang="ko-KR" sz="1050" dirty="0">
                          <a:solidFill>
                            <a:srgbClr val="FF0000"/>
                          </a:solidFill>
                        </a:rPr>
                        <a:t>ULID</a:t>
                      </a:r>
                      <a:r>
                        <a:rPr lang="en-US" altLang="ko-KR" sz="1050" dirty="0"/>
                        <a:t>)/</a:t>
                      </a:r>
                      <a:r>
                        <a:rPr lang="ko-KR" altLang="en-US" sz="1050" dirty="0" err="1"/>
                        <a:t>자산명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분류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최초 등록 일시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상태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위치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선택입력</a:t>
                      </a:r>
                      <a:r>
                        <a:rPr lang="en-US" altLang="ko-KR" sz="1050" dirty="0"/>
                        <a:t>)/</a:t>
                      </a:r>
                      <a:r>
                        <a:rPr lang="ko-KR" altLang="en-US" sz="1050" dirty="0"/>
                        <a:t>사용직원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최종 수정 일시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B : </a:t>
                      </a:r>
                      <a:r>
                        <a:rPr lang="ko-KR" altLang="en-US" sz="1050" dirty="0"/>
                        <a:t>수정 버튼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팝업 등장 </a:t>
                      </a:r>
                      <a:r>
                        <a:rPr lang="en-US" altLang="ko-KR" sz="1050" dirty="0"/>
                        <a:t>– C</a:t>
                      </a:r>
                      <a:r>
                        <a:rPr lang="ko-KR" altLang="en-US" sz="1050" dirty="0"/>
                        <a:t>참고</a:t>
                      </a:r>
                      <a:r>
                        <a:rPr lang="en-US" altLang="ko-KR" sz="1050" dirty="0"/>
                        <a:t>)</a:t>
                      </a:r>
                    </a:p>
                    <a:p>
                      <a:pPr latinLnBrk="1"/>
                      <a:r>
                        <a:rPr lang="en-US" altLang="ko-KR" sz="1050" dirty="0"/>
                        <a:t> - D : </a:t>
                      </a:r>
                      <a:r>
                        <a:rPr lang="ko-KR" altLang="en-US" sz="1050" dirty="0"/>
                        <a:t>파일 찾기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9015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구매 정보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선택 입력</a:t>
                      </a:r>
                      <a:r>
                        <a:rPr lang="en-US" altLang="ko-KR" sz="1050" dirty="0"/>
                        <a:t>)</a:t>
                      </a:r>
                    </a:p>
                    <a:p>
                      <a:pPr latinLnBrk="1"/>
                      <a:r>
                        <a:rPr lang="ko-KR" altLang="en-US" sz="1050" dirty="0"/>
                        <a:t>구매처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최초 구매일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가격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B : </a:t>
                      </a:r>
                      <a:r>
                        <a:rPr lang="ko-KR" altLang="en-US" sz="1050" dirty="0"/>
                        <a:t>수정 버튼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팝업 등장 </a:t>
                      </a:r>
                      <a:r>
                        <a:rPr lang="en-US" altLang="ko-KR" sz="1050" dirty="0"/>
                        <a:t>– C</a:t>
                      </a:r>
                      <a:r>
                        <a:rPr lang="ko-KR" altLang="en-US" sz="1050" dirty="0"/>
                        <a:t>참고</a:t>
                      </a:r>
                      <a:r>
                        <a:rPr lang="en-US" altLang="ko-KR" sz="105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자산 상세 페이지</a:t>
            </a:r>
            <a:r>
              <a:rPr lang="en-US" altLang="ko-KR" sz="3600" b="1" dirty="0"/>
              <a:t>1</a:t>
            </a:r>
            <a:endParaRPr lang="ko-KR" altLang="en-US" sz="3600" b="1" dirty="0"/>
          </a:p>
        </p:txBody>
      </p:sp>
      <p:sp>
        <p:nvSpPr>
          <p:cNvPr id="37" name="Menu">
            <a:extLst>
              <a:ext uri="{FF2B5EF4-FFF2-40B4-BE49-F238E27FC236}">
                <a16:creationId xmlns:a16="http://schemas.microsoft.com/office/drawing/2014/main" id="{90FB8326-A0C9-5E3E-9B4B-B07C800A3A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Button">
            <a:extLst>
              <a:ext uri="{FF2B5EF4-FFF2-40B4-BE49-F238E27FC236}">
                <a16:creationId xmlns:a16="http://schemas.microsoft.com/office/drawing/2014/main" id="{09285AB3-433B-D705-DBCE-164D4E44794F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Button">
            <a:extLst>
              <a:ext uri="{FF2B5EF4-FFF2-40B4-BE49-F238E27FC236}">
                <a16:creationId xmlns:a16="http://schemas.microsoft.com/office/drawing/2014/main" id="{564883D3-854F-484F-5CA5-A488BB7D0F0D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FA28B08C-ECF1-1DA2-9262-A1864D13BF98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5E1B86BF-3CA1-B1D7-8D6A-B90E2B6BC0F0}"/>
              </a:ext>
            </a:extLst>
          </p:cNvPr>
          <p:cNvSpPr txBox="1"/>
          <p:nvPr/>
        </p:nvSpPr>
        <p:spPr>
          <a:xfrm>
            <a:off x="249960" y="2006296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자산 상세 페이지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18A15CD1-4313-180C-DBAC-82FBAF5B9D57}"/>
              </a:ext>
            </a:extLst>
          </p:cNvPr>
          <p:cNvSpPr/>
          <p:nvPr/>
        </p:nvSpPr>
        <p:spPr>
          <a:xfrm>
            <a:off x="55469" y="239881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F1BAF69F-8A70-FFDC-E4FB-5CA333923470}"/>
              </a:ext>
            </a:extLst>
          </p:cNvPr>
          <p:cNvSpPr/>
          <p:nvPr/>
        </p:nvSpPr>
        <p:spPr>
          <a:xfrm>
            <a:off x="5075264" y="2650071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13D9D142-DBEE-433C-E6DE-59DF3C4116A4}"/>
              </a:ext>
            </a:extLst>
          </p:cNvPr>
          <p:cNvSpPr/>
          <p:nvPr/>
        </p:nvSpPr>
        <p:spPr>
          <a:xfrm>
            <a:off x="64644" y="582609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5" name="Button">
            <a:extLst>
              <a:ext uri="{FF2B5EF4-FFF2-40B4-BE49-F238E27FC236}">
                <a16:creationId xmlns:a16="http://schemas.microsoft.com/office/drawing/2014/main" id="{F8FD81DA-E609-7B9F-7EDB-F58078D43A73}"/>
              </a:ext>
            </a:extLst>
          </p:cNvPr>
          <p:cNvSpPr>
            <a:spLocks/>
          </p:cNvSpPr>
          <p:nvPr/>
        </p:nvSpPr>
        <p:spPr bwMode="auto">
          <a:xfrm>
            <a:off x="5007342" y="2965090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EB5F6861-A0EF-877E-E864-C1449EE5AD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0875" y="2397515"/>
            <a:ext cx="2314237" cy="2427403"/>
          </a:xfrm>
          <a:prstGeom prst="rect">
            <a:avLst/>
          </a:prstGeom>
        </p:spPr>
      </p:pic>
      <p:sp>
        <p:nvSpPr>
          <p:cNvPr id="49" name="Button">
            <a:extLst>
              <a:ext uri="{FF2B5EF4-FFF2-40B4-BE49-F238E27FC236}">
                <a16:creationId xmlns:a16="http://schemas.microsoft.com/office/drawing/2014/main" id="{D133C78A-A2C0-C34A-70CF-336A3DBB69A8}"/>
              </a:ext>
            </a:extLst>
          </p:cNvPr>
          <p:cNvSpPr>
            <a:spLocks/>
          </p:cNvSpPr>
          <p:nvPr/>
        </p:nvSpPr>
        <p:spPr bwMode="auto">
          <a:xfrm>
            <a:off x="3838646" y="5973216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Label">
            <a:extLst>
              <a:ext uri="{FF2B5EF4-FFF2-40B4-BE49-F238E27FC236}">
                <a16:creationId xmlns:a16="http://schemas.microsoft.com/office/drawing/2014/main" id="{0EA1476D-6FE3-0688-93F2-BD24822AADD8}"/>
              </a:ext>
            </a:extLst>
          </p:cNvPr>
          <p:cNvSpPr txBox="1"/>
          <p:nvPr/>
        </p:nvSpPr>
        <p:spPr>
          <a:xfrm>
            <a:off x="273824" y="5587839"/>
            <a:ext cx="2571959" cy="320088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 정보</a:t>
            </a:r>
            <a:endParaRPr lang="en-US" sz="1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882FC793-35B8-2098-C351-45F7F77073B3}"/>
              </a:ext>
            </a:extLst>
          </p:cNvPr>
          <p:cNvSpPr/>
          <p:nvPr/>
        </p:nvSpPr>
        <p:spPr>
          <a:xfrm>
            <a:off x="3957126" y="5652845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52" name="Button">
            <a:extLst>
              <a:ext uri="{FF2B5EF4-FFF2-40B4-BE49-F238E27FC236}">
                <a16:creationId xmlns:a16="http://schemas.microsoft.com/office/drawing/2014/main" id="{3CFC7397-C719-FC2F-898F-15F27B4801C4}"/>
              </a:ext>
            </a:extLst>
          </p:cNvPr>
          <p:cNvSpPr>
            <a:spLocks/>
          </p:cNvSpPr>
          <p:nvPr/>
        </p:nvSpPr>
        <p:spPr bwMode="auto">
          <a:xfrm>
            <a:off x="3838646" y="6350975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Button">
            <a:extLst>
              <a:ext uri="{FF2B5EF4-FFF2-40B4-BE49-F238E27FC236}">
                <a16:creationId xmlns:a16="http://schemas.microsoft.com/office/drawing/2014/main" id="{2E96E622-81C2-9210-8B9B-EC6E114C7C50}"/>
              </a:ext>
            </a:extLst>
          </p:cNvPr>
          <p:cNvSpPr>
            <a:spLocks/>
          </p:cNvSpPr>
          <p:nvPr/>
        </p:nvSpPr>
        <p:spPr bwMode="auto">
          <a:xfrm>
            <a:off x="3840966" y="6721457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Button">
            <a:extLst>
              <a:ext uri="{FF2B5EF4-FFF2-40B4-BE49-F238E27FC236}">
                <a16:creationId xmlns:a16="http://schemas.microsoft.com/office/drawing/2014/main" id="{D7F61D5F-9F33-79D0-DD81-9322919442AC}"/>
              </a:ext>
            </a:extLst>
          </p:cNvPr>
          <p:cNvSpPr>
            <a:spLocks/>
          </p:cNvSpPr>
          <p:nvPr/>
        </p:nvSpPr>
        <p:spPr bwMode="auto">
          <a:xfrm>
            <a:off x="5007342" y="3291200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Button">
            <a:extLst>
              <a:ext uri="{FF2B5EF4-FFF2-40B4-BE49-F238E27FC236}">
                <a16:creationId xmlns:a16="http://schemas.microsoft.com/office/drawing/2014/main" id="{F983FD39-8ECC-4E96-1FE1-3CB802A61998}"/>
              </a:ext>
            </a:extLst>
          </p:cNvPr>
          <p:cNvSpPr>
            <a:spLocks/>
          </p:cNvSpPr>
          <p:nvPr/>
        </p:nvSpPr>
        <p:spPr bwMode="auto">
          <a:xfrm>
            <a:off x="4988487" y="4070107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Button">
            <a:extLst>
              <a:ext uri="{FF2B5EF4-FFF2-40B4-BE49-F238E27FC236}">
                <a16:creationId xmlns:a16="http://schemas.microsoft.com/office/drawing/2014/main" id="{756C5B4E-6F93-C33E-4E99-E012545D3B6C}"/>
              </a:ext>
            </a:extLst>
          </p:cNvPr>
          <p:cNvSpPr>
            <a:spLocks/>
          </p:cNvSpPr>
          <p:nvPr/>
        </p:nvSpPr>
        <p:spPr bwMode="auto">
          <a:xfrm>
            <a:off x="4977728" y="4446636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Button">
            <a:extLst>
              <a:ext uri="{FF2B5EF4-FFF2-40B4-BE49-F238E27FC236}">
                <a16:creationId xmlns:a16="http://schemas.microsoft.com/office/drawing/2014/main" id="{1F5279F3-D83B-F86A-65B5-FE0CD66BE165}"/>
              </a:ext>
            </a:extLst>
          </p:cNvPr>
          <p:cNvSpPr>
            <a:spLocks/>
          </p:cNvSpPr>
          <p:nvPr/>
        </p:nvSpPr>
        <p:spPr bwMode="auto">
          <a:xfrm>
            <a:off x="4979060" y="4813645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D3999601-0FEA-7DC1-5E50-7533A5C48726}"/>
              </a:ext>
            </a:extLst>
          </p:cNvPr>
          <p:cNvSpPr/>
          <p:nvPr/>
        </p:nvSpPr>
        <p:spPr>
          <a:xfrm>
            <a:off x="6776565" y="1972925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7BAF642-488E-2C83-AF49-0C27A8692617}"/>
              </a:ext>
            </a:extLst>
          </p:cNvPr>
          <p:cNvSpPr/>
          <p:nvPr/>
        </p:nvSpPr>
        <p:spPr>
          <a:xfrm>
            <a:off x="76249" y="7033547"/>
            <a:ext cx="8741513" cy="2868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이어짐</a:t>
            </a:r>
          </a:p>
        </p:txBody>
      </p:sp>
      <p:sp>
        <p:nvSpPr>
          <p:cNvPr id="3" name="Button">
            <a:extLst>
              <a:ext uri="{FF2B5EF4-FFF2-40B4-BE49-F238E27FC236}">
                <a16:creationId xmlns:a16="http://schemas.microsoft.com/office/drawing/2014/main" id="{ABA2D9BC-9F9A-6520-E559-92629F6C593A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Button">
            <a:extLst>
              <a:ext uri="{FF2B5EF4-FFF2-40B4-BE49-F238E27FC236}">
                <a16:creationId xmlns:a16="http://schemas.microsoft.com/office/drawing/2014/main" id="{FC8F2F05-0389-3CA0-C896-F6749856AFE8}"/>
              </a:ext>
            </a:extLst>
          </p:cNvPr>
          <p:cNvSpPr>
            <a:spLocks/>
          </p:cNvSpPr>
          <p:nvPr/>
        </p:nvSpPr>
        <p:spPr bwMode="auto">
          <a:xfrm>
            <a:off x="6654216" y="5198387"/>
            <a:ext cx="684952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파일 찾기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A6845CB0-8DA5-B76F-B9DB-B852EE34F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593925"/>
              </p:ext>
            </p:extLst>
          </p:nvPr>
        </p:nvGraphicFramePr>
        <p:xfrm>
          <a:off x="7900228" y="4249742"/>
          <a:ext cx="4105299" cy="1599534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변경할 직원 정보를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직원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16" name="Button">
            <a:extLst>
              <a:ext uri="{FF2B5EF4-FFF2-40B4-BE49-F238E27FC236}">
                <a16:creationId xmlns:a16="http://schemas.microsoft.com/office/drawing/2014/main" id="{827A035E-1CB0-5CCB-DDF7-66D746897072}"/>
              </a:ext>
            </a:extLst>
          </p:cNvPr>
          <p:cNvSpPr>
            <a:spLocks/>
          </p:cNvSpPr>
          <p:nvPr/>
        </p:nvSpPr>
        <p:spPr bwMode="auto">
          <a:xfrm>
            <a:off x="9427986" y="5547673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Button">
            <a:extLst>
              <a:ext uri="{FF2B5EF4-FFF2-40B4-BE49-F238E27FC236}">
                <a16:creationId xmlns:a16="http://schemas.microsoft.com/office/drawing/2014/main" id="{F1D08854-100C-9701-FCC6-8221861FB61B}"/>
              </a:ext>
            </a:extLst>
          </p:cNvPr>
          <p:cNvSpPr>
            <a:spLocks/>
          </p:cNvSpPr>
          <p:nvPr/>
        </p:nvSpPr>
        <p:spPr bwMode="auto">
          <a:xfrm>
            <a:off x="9957634" y="5547672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 Box">
            <a:extLst>
              <a:ext uri="{FF2B5EF4-FFF2-40B4-BE49-F238E27FC236}">
                <a16:creationId xmlns:a16="http://schemas.microsoft.com/office/drawing/2014/main" id="{9C2666C1-F688-E87D-F17A-FFDD410DC081}"/>
              </a:ext>
            </a:extLst>
          </p:cNvPr>
          <p:cNvSpPr/>
          <p:nvPr/>
        </p:nvSpPr>
        <p:spPr>
          <a:xfrm>
            <a:off x="9195106" y="4690902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김예원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 Box">
            <a:extLst>
              <a:ext uri="{FF2B5EF4-FFF2-40B4-BE49-F238E27FC236}">
                <a16:creationId xmlns:a16="http://schemas.microsoft.com/office/drawing/2014/main" id="{1E8E60AA-C5E3-2B3E-B62E-1B0299779657}"/>
              </a:ext>
            </a:extLst>
          </p:cNvPr>
          <p:cNvSpPr/>
          <p:nvPr/>
        </p:nvSpPr>
        <p:spPr>
          <a:xfrm>
            <a:off x="9195106" y="5110437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윤아현 퇴사로 인해 담장자 변경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2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F57BA52D-F4E9-16A6-AFC4-BE7F5E3D531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33" name="Item">
              <a:extLst>
                <a:ext uri="{FF2B5EF4-FFF2-40B4-BE49-F238E27FC236}">
                  <a16:creationId xmlns:a16="http://schemas.microsoft.com/office/drawing/2014/main" id="{94266DBA-AA8E-D7C8-823E-CD5584052497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Item">
              <a:extLst>
                <a:ext uri="{FF2B5EF4-FFF2-40B4-BE49-F238E27FC236}">
                  <a16:creationId xmlns:a16="http://schemas.microsoft.com/office/drawing/2014/main" id="{E541A9B2-4099-38D6-5024-D641C976CB9A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35" name="Item">
            <a:extLst>
              <a:ext uri="{FF2B5EF4-FFF2-40B4-BE49-F238E27FC236}">
                <a16:creationId xmlns:a16="http://schemas.microsoft.com/office/drawing/2014/main" id="{7DF607E8-3B77-3CCC-C69C-964BB587BC9C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6" name="Item">
            <a:extLst>
              <a:ext uri="{FF2B5EF4-FFF2-40B4-BE49-F238E27FC236}">
                <a16:creationId xmlns:a16="http://schemas.microsoft.com/office/drawing/2014/main" id="{76D55CE4-E1BF-6AB3-2609-4835C4D48DF2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Item">
            <a:extLst>
              <a:ext uri="{FF2B5EF4-FFF2-40B4-BE49-F238E27FC236}">
                <a16:creationId xmlns:a16="http://schemas.microsoft.com/office/drawing/2014/main" id="{55A42749-25EB-BD0D-4283-4947107A01EB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Item">
            <a:extLst>
              <a:ext uri="{FF2B5EF4-FFF2-40B4-BE49-F238E27FC236}">
                <a16:creationId xmlns:a16="http://schemas.microsoft.com/office/drawing/2014/main" id="{FD9C75EC-2FAF-AA5E-C4E5-8AE142A6A891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63AACCB7-87F3-B680-82FB-641017780D26}"/>
              </a:ext>
            </a:extLst>
          </p:cNvPr>
          <p:cNvSpPr/>
          <p:nvPr/>
        </p:nvSpPr>
        <p:spPr>
          <a:xfrm>
            <a:off x="9825877" y="4042097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  <p:sp>
        <p:nvSpPr>
          <p:cNvPr id="47" name="순서도: 병합 46">
            <a:extLst>
              <a:ext uri="{FF2B5EF4-FFF2-40B4-BE49-F238E27FC236}">
                <a16:creationId xmlns:a16="http://schemas.microsoft.com/office/drawing/2014/main" id="{CD5B530D-1B81-830C-2649-A38C76626DB1}"/>
              </a:ext>
            </a:extLst>
          </p:cNvPr>
          <p:cNvSpPr/>
          <p:nvPr/>
        </p:nvSpPr>
        <p:spPr>
          <a:xfrm>
            <a:off x="11698397" y="4782539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059FB2B1-B8F7-9A17-53FA-9551C47BF074}"/>
              </a:ext>
            </a:extLst>
          </p:cNvPr>
          <p:cNvSpPr/>
          <p:nvPr/>
        </p:nvSpPr>
        <p:spPr>
          <a:xfrm>
            <a:off x="6840970" y="4953740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357345-0747-2DEE-29D9-D2C8ED6F307F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관리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상세</a:t>
            </a:r>
          </a:p>
        </p:txBody>
      </p:sp>
    </p:spTree>
    <p:extLst>
      <p:ext uri="{BB962C8B-B14F-4D97-AF65-F5344CB8AC3E}">
        <p14:creationId xmlns:p14="http://schemas.microsoft.com/office/powerpoint/2010/main" val="70294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6923"/>
              <a:ext cx="75083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610512"/>
              </p:ext>
            </p:extLst>
          </p:nvPr>
        </p:nvGraphicFramePr>
        <p:xfrm>
          <a:off x="8894686" y="759305"/>
          <a:ext cx="3250897" cy="220070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94018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043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10477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부속품 정보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9015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소프트웨어 정보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자산 상세 페이지</a:t>
            </a:r>
            <a:r>
              <a:rPr lang="en-US" altLang="ko-KR" sz="3600" b="1" dirty="0"/>
              <a:t>2</a:t>
            </a:r>
            <a:endParaRPr lang="ko-KR" altLang="en-US" sz="3600" b="1" dirty="0"/>
          </a:p>
        </p:txBody>
      </p:sp>
      <p:sp>
        <p:nvSpPr>
          <p:cNvPr id="22" name="Label">
            <a:extLst>
              <a:ext uri="{FF2B5EF4-FFF2-40B4-BE49-F238E27FC236}">
                <a16:creationId xmlns:a16="http://schemas.microsoft.com/office/drawing/2014/main" id="{42A6E21E-368A-46E1-7D6D-86B5345C7F76}"/>
              </a:ext>
            </a:extLst>
          </p:cNvPr>
          <p:cNvSpPr txBox="1"/>
          <p:nvPr/>
        </p:nvSpPr>
        <p:spPr>
          <a:xfrm>
            <a:off x="157005" y="1515487"/>
            <a:ext cx="2571959" cy="350865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부속품 정보</a:t>
            </a:r>
            <a:endParaRPr lang="en-US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8F20880C-3A66-05E6-9BE2-0BE052800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157293"/>
              </p:ext>
            </p:extLst>
          </p:nvPr>
        </p:nvGraphicFramePr>
        <p:xfrm>
          <a:off x="4138394" y="1897130"/>
          <a:ext cx="4549125" cy="1011672"/>
        </p:xfrm>
        <a:graphic>
          <a:graphicData uri="http://schemas.openxmlformats.org/drawingml/2006/table">
            <a:tbl>
              <a:tblPr/>
              <a:tblGrid>
                <a:gridCol w="1516375">
                  <a:extLst>
                    <a:ext uri="{9D8B030D-6E8A-4147-A177-3AD203B41FA5}">
                      <a16:colId xmlns:a16="http://schemas.microsoft.com/office/drawing/2014/main" val="3110909494"/>
                    </a:ext>
                  </a:extLst>
                </a:gridCol>
                <a:gridCol w="1516375">
                  <a:extLst>
                    <a:ext uri="{9D8B030D-6E8A-4147-A177-3AD203B41FA5}">
                      <a16:colId xmlns:a16="http://schemas.microsoft.com/office/drawing/2014/main" val="969640455"/>
                    </a:ext>
                  </a:extLst>
                </a:gridCol>
                <a:gridCol w="1516375">
                  <a:extLst>
                    <a:ext uri="{9D8B030D-6E8A-4147-A177-3AD203B41FA5}">
                      <a16:colId xmlns:a16="http://schemas.microsoft.com/office/drawing/2014/main" val="3602575907"/>
                    </a:ext>
                  </a:extLst>
                </a:gridCol>
              </a:tblGrid>
              <a:tr h="158230"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Name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D0B4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B4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B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Vendor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B7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Version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70B7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B7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B7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856071"/>
                  </a:ext>
                </a:extLst>
              </a:tr>
              <a:tr h="158230">
                <a:tc>
                  <a:txBody>
                    <a:bodyPr/>
                    <a:lstStyle/>
                    <a:p>
                      <a:r>
                        <a:rPr lang="en-US" sz="800" dirty="0" err="1">
                          <a:effectLst/>
                        </a:rPr>
                        <a:t>PowerMockup</a:t>
                      </a:r>
                      <a:endParaRPr lang="en-US" sz="800" dirty="0">
                        <a:effectLst/>
                      </a:endParaRP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90B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B5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 err="1">
                          <a:effectLst/>
                        </a:rPr>
                        <a:t>Wulfsoft</a:t>
                      </a:r>
                      <a:endParaRPr lang="en-US" sz="800" dirty="0">
                        <a:effectLst/>
                      </a:endParaRP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800" dirty="0">
                          <a:effectLst/>
                        </a:rPr>
                        <a:t>4.3.4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C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713017"/>
                  </a:ext>
                </a:extLst>
              </a:tr>
              <a:tr h="276903"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Office 16 Click-to-Run Extensibility Component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B4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Microsoft Corporation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C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B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800" dirty="0">
                          <a:effectLst/>
                        </a:rPr>
                        <a:t>16.0.15629.20118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F0C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C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C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4093226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Microsoft Visual C++ 2022 X64 Minimum Runtime - 14.32.31332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30B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B4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Microsoft Corporation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D0C0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BB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B9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800" dirty="0">
                          <a:effectLst/>
                        </a:rPr>
                        <a:t>14.32.31332</a:t>
                      </a:r>
                    </a:p>
                  </a:txBody>
                  <a:tcPr marL="39558" marR="39558" marT="19779" marB="19779" anchor="ctr">
                    <a:lnL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C8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C1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4825774"/>
                  </a:ext>
                </a:extLst>
              </a:tr>
            </a:tbl>
          </a:graphicData>
        </a:graphic>
      </p:graphicFrame>
      <p:sp>
        <p:nvSpPr>
          <p:cNvPr id="24" name="Label">
            <a:extLst>
              <a:ext uri="{FF2B5EF4-FFF2-40B4-BE49-F238E27FC236}">
                <a16:creationId xmlns:a16="http://schemas.microsoft.com/office/drawing/2014/main" id="{3210BDEB-D48D-172C-46AF-DE94D099D576}"/>
              </a:ext>
            </a:extLst>
          </p:cNvPr>
          <p:cNvSpPr txBox="1"/>
          <p:nvPr/>
        </p:nvSpPr>
        <p:spPr>
          <a:xfrm>
            <a:off x="4071982" y="1546265"/>
            <a:ext cx="2571959" cy="350865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소프트웨어 정보</a:t>
            </a:r>
            <a:endParaRPr lang="en-US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6593B156-6CFD-5F06-F5D6-91EAC6B8C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067087"/>
              </p:ext>
            </p:extLst>
          </p:nvPr>
        </p:nvGraphicFramePr>
        <p:xfrm>
          <a:off x="320511" y="1907895"/>
          <a:ext cx="3485227" cy="1837548"/>
        </p:xfrm>
        <a:graphic>
          <a:graphicData uri="http://schemas.openxmlformats.org/drawingml/2006/table">
            <a:tbl>
              <a:tblPr/>
              <a:tblGrid>
                <a:gridCol w="801279">
                  <a:extLst>
                    <a:ext uri="{9D8B030D-6E8A-4147-A177-3AD203B41FA5}">
                      <a16:colId xmlns:a16="http://schemas.microsoft.com/office/drawing/2014/main" val="732106048"/>
                    </a:ext>
                  </a:extLst>
                </a:gridCol>
                <a:gridCol w="2683948">
                  <a:extLst>
                    <a:ext uri="{9D8B030D-6E8A-4147-A177-3AD203B41FA5}">
                      <a16:colId xmlns:a16="http://schemas.microsoft.com/office/drawing/2014/main" val="1858942784"/>
                    </a:ext>
                  </a:extLst>
                </a:gridCol>
              </a:tblGrid>
              <a:tr h="347687">
                <a:tc>
                  <a:txBody>
                    <a:bodyPr/>
                    <a:lstStyle/>
                    <a:p>
                      <a:r>
                        <a:rPr lang="en-US" sz="1050" dirty="0">
                          <a:effectLst/>
                        </a:rPr>
                        <a:t>OS</a:t>
                      </a: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1093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3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94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effectLst/>
                        </a:rPr>
                        <a:t>Microsoft Windows 10 Pro 10.0.19043</a:t>
                      </a:r>
                      <a:br>
                        <a:rPr lang="en-US" sz="1050" dirty="0">
                          <a:effectLst/>
                        </a:rPr>
                      </a:br>
                      <a:endParaRPr lang="en-US" sz="1050" dirty="0">
                        <a:effectLst/>
                      </a:endParaRP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70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9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515400"/>
                  </a:ext>
                </a:extLst>
              </a:tr>
              <a:tr h="347687">
                <a:tc>
                  <a:txBody>
                    <a:bodyPr/>
                    <a:lstStyle/>
                    <a:p>
                      <a:r>
                        <a:rPr lang="en-US" sz="1050" dirty="0">
                          <a:effectLst/>
                        </a:rPr>
                        <a:t>CPU</a:t>
                      </a: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3094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9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94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A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dirty="0">
                          <a:effectLst/>
                        </a:rPr>
                        <a:t>AMD Ryzen 7 3700X 8-Core Processor 3.6</a:t>
                      </a:r>
                      <a:br>
                        <a:rPr lang="it-IT" sz="1050" dirty="0">
                          <a:effectLst/>
                        </a:rPr>
                      </a:br>
                      <a:endParaRPr lang="it-IT" sz="1050" dirty="0">
                        <a:effectLst/>
                      </a:endParaRP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909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9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9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A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8608023"/>
                  </a:ext>
                </a:extLst>
              </a:tr>
              <a:tr h="497265">
                <a:tc>
                  <a:txBody>
                    <a:bodyPr/>
                    <a:lstStyle/>
                    <a:p>
                      <a:r>
                        <a:rPr lang="en-US" sz="1050" dirty="0">
                          <a:effectLst/>
                        </a:rPr>
                        <a:t>MEMORY</a:t>
                      </a: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F097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A8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A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A8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effectLst/>
                        </a:rPr>
                        <a:t>Samsung DDR4 32GB M378A4G43MB1-CTD</a:t>
                      </a:r>
                      <a:br>
                        <a:rPr lang="en-US" sz="1050" dirty="0">
                          <a:effectLst/>
                        </a:rPr>
                      </a:br>
                      <a:r>
                        <a:rPr lang="en-US" sz="1050" dirty="0">
                          <a:effectLst/>
                        </a:rPr>
                        <a:t>Samsung DDR4 32GB M378A4G43MB1-CTD</a:t>
                      </a:r>
                      <a:br>
                        <a:rPr lang="en-US" sz="1050" dirty="0">
                          <a:effectLst/>
                        </a:rPr>
                      </a:br>
                      <a:endParaRPr lang="en-US" sz="1050" dirty="0">
                        <a:effectLst/>
                      </a:endParaRPr>
                    </a:p>
                  </a:txBody>
                  <a:tcPr marL="79115" marR="79115" marT="39558" marB="39558" anchor="ctr">
                    <a:lnL w="9525" cap="flat" cmpd="sng" algn="ctr">
                      <a:solidFill>
                        <a:srgbClr val="D0A8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A8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A1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A8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230743"/>
                  </a:ext>
                </a:extLst>
              </a:tr>
            </a:tbl>
          </a:graphicData>
        </a:graphic>
      </p:graphicFrame>
      <p:sp>
        <p:nvSpPr>
          <p:cNvPr id="13" name="타원 12">
            <a:extLst>
              <a:ext uri="{FF2B5EF4-FFF2-40B4-BE49-F238E27FC236}">
                <a16:creationId xmlns:a16="http://schemas.microsoft.com/office/drawing/2014/main" id="{CF150DA8-7EB7-F0A7-E8A4-353F98300E55}"/>
              </a:ext>
            </a:extLst>
          </p:cNvPr>
          <p:cNvSpPr/>
          <p:nvPr/>
        </p:nvSpPr>
        <p:spPr>
          <a:xfrm>
            <a:off x="-50754" y="160476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0D0679E2-2CD2-82DF-075E-45305503934B}"/>
              </a:ext>
            </a:extLst>
          </p:cNvPr>
          <p:cNvSpPr/>
          <p:nvPr/>
        </p:nvSpPr>
        <p:spPr>
          <a:xfrm>
            <a:off x="3868058" y="160476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1" name="Arrow Down" descr="&lt;Tags&gt;&lt;SMARTRESIZEANCHORS&gt;None,None,None,Absolute&lt;/SMARTRESIZEANCHORS&gt;&lt;/Tags&gt;">
            <a:extLst>
              <a:ext uri="{FF2B5EF4-FFF2-40B4-BE49-F238E27FC236}">
                <a16:creationId xmlns:a16="http://schemas.microsoft.com/office/drawing/2014/main" id="{55B3E434-2006-FA47-5E02-09F0B3889ACF}"/>
              </a:ext>
            </a:extLst>
          </p:cNvPr>
          <p:cNvSpPr>
            <a:spLocks noChangeAspect="1"/>
          </p:cNvSpPr>
          <p:nvPr/>
        </p:nvSpPr>
        <p:spPr bwMode="auto">
          <a:xfrm flipH="1">
            <a:off x="6779342" y="1192718"/>
            <a:ext cx="64008" cy="36177"/>
          </a:xfrm>
          <a:custGeom>
            <a:avLst/>
            <a:gdLst>
              <a:gd name="T0" fmla="*/ 0 w 197"/>
              <a:gd name="T1" fmla="*/ 0 h 115"/>
              <a:gd name="T2" fmla="*/ 99 w 197"/>
              <a:gd name="T3" fmla="*/ 115 h 115"/>
              <a:gd name="T4" fmla="*/ 197 w 197"/>
              <a:gd name="T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7" h="115">
                <a:moveTo>
                  <a:pt x="0" y="0"/>
                </a:moveTo>
                <a:lnTo>
                  <a:pt x="99" y="115"/>
                </a:lnTo>
                <a:lnTo>
                  <a:pt x="197" y="0"/>
                </a:lnTo>
              </a:path>
            </a:pathLst>
          </a:custGeom>
          <a:noFill/>
          <a:ln w="6350" cap="sq">
            <a:solidFill>
              <a:srgbClr val="80808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36576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98C7EF5-3E43-20A7-3CB6-2E7C6F859837}"/>
              </a:ext>
            </a:extLst>
          </p:cNvPr>
          <p:cNvSpPr/>
          <p:nvPr/>
        </p:nvSpPr>
        <p:spPr>
          <a:xfrm>
            <a:off x="76249" y="6338600"/>
            <a:ext cx="8741513" cy="2868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이어짐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D748D9-78B3-6866-91AD-60231F1965B2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관리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상세</a:t>
            </a:r>
          </a:p>
        </p:txBody>
      </p:sp>
      <p:sp>
        <p:nvSpPr>
          <p:cNvPr id="5" name="웃는 얼굴 4">
            <a:extLst>
              <a:ext uri="{FF2B5EF4-FFF2-40B4-BE49-F238E27FC236}">
                <a16:creationId xmlns:a16="http://schemas.microsoft.com/office/drawing/2014/main" id="{99388476-4059-C48F-8E40-02F3B3027E96}"/>
              </a:ext>
            </a:extLst>
          </p:cNvPr>
          <p:cNvSpPr/>
          <p:nvPr/>
        </p:nvSpPr>
        <p:spPr>
          <a:xfrm>
            <a:off x="11559367" y="292231"/>
            <a:ext cx="968856" cy="895546"/>
          </a:xfrm>
          <a:prstGeom prst="smileyFac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8404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6923"/>
              <a:ext cx="75083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228216"/>
              </p:ext>
            </p:extLst>
          </p:nvPr>
        </p:nvGraphicFramePr>
        <p:xfrm>
          <a:off x="8894686" y="759305"/>
          <a:ext cx="3250897" cy="12991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94018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043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10477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현재 자산 히스토리 리스트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처리자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활동 구분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분류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내용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비고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선택하면 해당 히스토리 상세페이지로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자산 상세 페이지</a:t>
            </a:r>
            <a:r>
              <a:rPr lang="en-US" altLang="ko-KR" sz="3600" b="1" dirty="0"/>
              <a:t>3</a:t>
            </a:r>
            <a:endParaRPr lang="ko-KR" altLang="en-US" sz="3600" b="1" dirty="0"/>
          </a:p>
        </p:txBody>
      </p:sp>
      <p:sp>
        <p:nvSpPr>
          <p:cNvPr id="22" name="Label">
            <a:extLst>
              <a:ext uri="{FF2B5EF4-FFF2-40B4-BE49-F238E27FC236}">
                <a16:creationId xmlns:a16="http://schemas.microsoft.com/office/drawing/2014/main" id="{42A6E21E-368A-46E1-7D6D-86B5345C7F76}"/>
              </a:ext>
            </a:extLst>
          </p:cNvPr>
          <p:cNvSpPr txBox="1"/>
          <p:nvPr/>
        </p:nvSpPr>
        <p:spPr>
          <a:xfrm>
            <a:off x="157005" y="1326956"/>
            <a:ext cx="2571959" cy="350865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히스토리</a:t>
            </a:r>
            <a:endParaRPr lang="en-US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34E47317-F766-A13B-DCD6-2C22A694B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705571"/>
              </p:ext>
            </p:extLst>
          </p:nvPr>
        </p:nvGraphicFramePr>
        <p:xfrm>
          <a:off x="209317" y="1694255"/>
          <a:ext cx="8321939" cy="2342760"/>
        </p:xfrm>
        <a:graphic>
          <a:graphicData uri="http://schemas.openxmlformats.org/drawingml/2006/table">
            <a:tbl>
              <a:tblPr firstRow="1" bandRow="1"/>
              <a:tblGrid>
                <a:gridCol w="1065556">
                  <a:extLst>
                    <a:ext uri="{9D8B030D-6E8A-4147-A177-3AD203B41FA5}">
                      <a16:colId xmlns:a16="http://schemas.microsoft.com/office/drawing/2014/main" val="2917951632"/>
                    </a:ext>
                  </a:extLst>
                </a:gridCol>
                <a:gridCol w="1185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615">
                  <a:extLst>
                    <a:ext uri="{9D8B030D-6E8A-4147-A177-3AD203B41FA5}">
                      <a16:colId xmlns:a16="http://schemas.microsoft.com/office/drawing/2014/main" val="1793437994"/>
                    </a:ext>
                  </a:extLst>
                </a:gridCol>
                <a:gridCol w="2175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4548">
                  <a:extLst>
                    <a:ext uri="{9D8B030D-6E8A-4147-A177-3AD203B41FA5}">
                      <a16:colId xmlns:a16="http://schemas.microsoft.com/office/drawing/2014/main" val="1009588643"/>
                    </a:ext>
                  </a:extLst>
                </a:gridCol>
                <a:gridCol w="992246">
                  <a:extLst>
                    <a:ext uri="{9D8B030D-6E8A-4147-A177-3AD203B41FA5}">
                      <a16:colId xmlns:a16="http://schemas.microsoft.com/office/drawing/2014/main" val="3921926424"/>
                    </a:ext>
                  </a:extLst>
                </a:gridCol>
              </a:tblGrid>
              <a:tr h="2440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처리자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일시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활동 구분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내용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2022/08/10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김예원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퇴사에 의한 자산 수거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71395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2022/08/01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창고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-&gt;305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767216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2022/07/30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21:09:45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 등록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입사에 의한 자산 부여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2022/07/03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10:53:45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생성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타원 12">
            <a:extLst>
              <a:ext uri="{FF2B5EF4-FFF2-40B4-BE49-F238E27FC236}">
                <a16:creationId xmlns:a16="http://schemas.microsoft.com/office/drawing/2014/main" id="{CF150DA8-7EB7-F0A7-E8A4-353F98300E55}"/>
              </a:ext>
            </a:extLst>
          </p:cNvPr>
          <p:cNvSpPr/>
          <p:nvPr/>
        </p:nvSpPr>
        <p:spPr>
          <a:xfrm>
            <a:off x="58620" y="160353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7851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FA89E0DF-43C2-5AD4-34DF-1F5FFDF4E839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5997109"/>
            <a:chOff x="595684" y="1261242"/>
            <a:chExt cx="6668464" cy="4352543"/>
          </a:xfrm>
        </p:grpSpPr>
        <p:sp>
          <p:nvSpPr>
            <p:cNvPr id="27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272F3B49-D3C6-5A2D-DEC4-8CAD9F03F190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B36364AA-22BE-A31A-514C-5E4E87B47F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9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4DC4A08E-D5D2-9B28-E55F-D46E326D7159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자산 생성</a:t>
            </a: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558079"/>
              </p:ext>
            </p:extLst>
          </p:nvPr>
        </p:nvGraphicFramePr>
        <p:xfrm>
          <a:off x="8895522" y="140377"/>
          <a:ext cx="3221062" cy="3891043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3063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241026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자산 생성 기본정보 입력란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일련번호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/>
                        <a:t>자동생성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수정불가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>
                        <a:highlight>
                          <a:srgbClr val="FFFF00"/>
                        </a:highlight>
                      </a:endParaRPr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자산 이미지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/>
                        <a:t>선택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 err="1"/>
                        <a:t>자산명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분류 </a:t>
                      </a:r>
                      <a:r>
                        <a:rPr lang="en-US" altLang="ko-KR" sz="1050" dirty="0"/>
                        <a:t>: select</a:t>
                      </a:r>
                      <a:r>
                        <a:rPr lang="ko-KR" altLang="en-US" sz="1050" dirty="0"/>
                        <a:t> 박스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상태 </a:t>
                      </a:r>
                      <a:r>
                        <a:rPr lang="en-US" altLang="ko-KR" sz="1050" dirty="0"/>
                        <a:t>: select</a:t>
                      </a:r>
                      <a:r>
                        <a:rPr lang="ko-KR" altLang="en-US" sz="1050" dirty="0"/>
                        <a:t> 박스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자산사용가능여부가</a:t>
                      </a:r>
                      <a:r>
                        <a:rPr lang="en-US" altLang="ko-KR" sz="1050" dirty="0"/>
                        <a:t>N</a:t>
                      </a:r>
                      <a:r>
                        <a:rPr lang="ko-KR" altLang="en-US" sz="1050" dirty="0"/>
                        <a:t>인 상태 </a:t>
                      </a:r>
                      <a:r>
                        <a:rPr lang="ko-KR" altLang="en-US" sz="1050" dirty="0" err="1"/>
                        <a:t>선택시</a:t>
                      </a:r>
                      <a:r>
                        <a:rPr lang="ko-KR" altLang="en-US" sz="1050" dirty="0"/>
                        <a:t> 사용직원 입력불가</a:t>
                      </a:r>
                      <a:r>
                        <a:rPr lang="en-US" altLang="ko-KR" sz="1050" dirty="0"/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위치 </a:t>
                      </a:r>
                      <a:r>
                        <a:rPr lang="en-US" altLang="ko-KR" sz="1050" dirty="0"/>
                        <a:t>: select</a:t>
                      </a:r>
                      <a:r>
                        <a:rPr lang="ko-KR" altLang="en-US" sz="1050" dirty="0"/>
                        <a:t> 박스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사용직원 </a:t>
                      </a:r>
                      <a:r>
                        <a:rPr lang="en-US" altLang="ko-KR" sz="1050" dirty="0"/>
                        <a:t>: select</a:t>
                      </a:r>
                      <a:r>
                        <a:rPr lang="ko-KR" altLang="en-US" sz="1050" dirty="0"/>
                        <a:t> 박스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자산소유가능여부가</a:t>
                      </a:r>
                      <a:r>
                        <a:rPr lang="en-US" altLang="ko-KR" sz="1050" dirty="0"/>
                        <a:t>Y</a:t>
                      </a:r>
                      <a:r>
                        <a:rPr lang="ko-KR" altLang="en-US" sz="1050" dirty="0"/>
                        <a:t>인 직원만 선택지에 존재</a:t>
                      </a:r>
                      <a:r>
                        <a:rPr lang="en-US" altLang="ko-KR" sz="1050" dirty="0"/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B : </a:t>
                      </a:r>
                      <a:r>
                        <a:rPr lang="ko-KR" altLang="en-US" sz="1050" dirty="0"/>
                        <a:t>항목 생성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6121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구매 정보 입력란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선택</a:t>
                      </a:r>
                      <a:r>
                        <a:rPr lang="en-US" altLang="ko-KR" sz="1050" dirty="0"/>
                        <a:t>)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108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취소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이전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921473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완료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상세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6885749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A1E5B06C-024F-F3EA-E1A5-210273EE0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591855"/>
              </p:ext>
            </p:extLst>
          </p:nvPr>
        </p:nvGraphicFramePr>
        <p:xfrm>
          <a:off x="249962" y="1862442"/>
          <a:ext cx="6009436" cy="2740071"/>
        </p:xfrm>
        <a:graphic>
          <a:graphicData uri="http://schemas.openxmlformats.org/drawingml/2006/table">
            <a:tbl>
              <a:tblPr firstRow="1" bandRow="1"/>
              <a:tblGrid>
                <a:gridCol w="1466307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3620958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922171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일련번호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(ULID)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이미지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65752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428154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34185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233570"/>
                  </a:ext>
                </a:extLst>
              </a:tr>
            </a:tbl>
          </a:graphicData>
        </a:graphic>
      </p:graphicFrame>
      <p:sp>
        <p:nvSpPr>
          <p:cNvPr id="11" name="Label">
            <a:extLst>
              <a:ext uri="{FF2B5EF4-FFF2-40B4-BE49-F238E27FC236}">
                <a16:creationId xmlns:a16="http://schemas.microsoft.com/office/drawing/2014/main" id="{40D72B69-8CA4-45DC-E726-DB18CDF9B2E3}"/>
              </a:ext>
            </a:extLst>
          </p:cNvPr>
          <p:cNvSpPr txBox="1"/>
          <p:nvPr/>
        </p:nvSpPr>
        <p:spPr>
          <a:xfrm>
            <a:off x="249960" y="1476328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자산 생성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DA2E816D-4A0D-C95C-FCAA-3A9A4679A43C}"/>
              </a:ext>
            </a:extLst>
          </p:cNvPr>
          <p:cNvSpPr/>
          <p:nvPr/>
        </p:nvSpPr>
        <p:spPr>
          <a:xfrm>
            <a:off x="55469" y="186884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5" name="Button">
            <a:extLst>
              <a:ext uri="{FF2B5EF4-FFF2-40B4-BE49-F238E27FC236}">
                <a16:creationId xmlns:a16="http://schemas.microsoft.com/office/drawing/2014/main" id="{7DECF5DB-979C-88EA-6C0D-6B4C1AFC5560}"/>
              </a:ext>
            </a:extLst>
          </p:cNvPr>
          <p:cNvSpPr>
            <a:spLocks/>
          </p:cNvSpPr>
          <p:nvPr/>
        </p:nvSpPr>
        <p:spPr bwMode="auto">
          <a:xfrm>
            <a:off x="1741355" y="2317532"/>
            <a:ext cx="71904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파일 찾기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Button">
            <a:extLst>
              <a:ext uri="{FF2B5EF4-FFF2-40B4-BE49-F238E27FC236}">
                <a16:creationId xmlns:a16="http://schemas.microsoft.com/office/drawing/2014/main" id="{DA78F228-2FE9-167A-6E50-A5CA28439CFF}"/>
              </a:ext>
            </a:extLst>
          </p:cNvPr>
          <p:cNvSpPr>
            <a:spLocks/>
          </p:cNvSpPr>
          <p:nvPr/>
        </p:nvSpPr>
        <p:spPr bwMode="auto">
          <a:xfrm>
            <a:off x="5451902" y="3519121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추가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Button">
            <a:extLst>
              <a:ext uri="{FF2B5EF4-FFF2-40B4-BE49-F238E27FC236}">
                <a16:creationId xmlns:a16="http://schemas.microsoft.com/office/drawing/2014/main" id="{B81EC55B-8225-ACD0-E3BD-07F5939077D7}"/>
              </a:ext>
            </a:extLst>
          </p:cNvPr>
          <p:cNvSpPr>
            <a:spLocks/>
          </p:cNvSpPr>
          <p:nvPr/>
        </p:nvSpPr>
        <p:spPr bwMode="auto">
          <a:xfrm>
            <a:off x="5451900" y="4283778"/>
            <a:ext cx="684952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직원 등록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 Box">
            <a:extLst>
              <a:ext uri="{FF2B5EF4-FFF2-40B4-BE49-F238E27FC236}">
                <a16:creationId xmlns:a16="http://schemas.microsoft.com/office/drawing/2014/main" id="{C2B7114F-C260-2422-5ED8-775CE03B60C5}"/>
              </a:ext>
            </a:extLst>
          </p:cNvPr>
          <p:cNvSpPr/>
          <p:nvPr/>
        </p:nvSpPr>
        <p:spPr>
          <a:xfrm>
            <a:off x="1723093" y="2712150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표준 </a:t>
            </a:r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PC</a:t>
            </a:r>
          </a:p>
        </p:txBody>
      </p:sp>
      <p:sp>
        <p:nvSpPr>
          <p:cNvPr id="32" name="Text Box">
            <a:extLst>
              <a:ext uri="{FF2B5EF4-FFF2-40B4-BE49-F238E27FC236}">
                <a16:creationId xmlns:a16="http://schemas.microsoft.com/office/drawing/2014/main" id="{CB41E8AF-CC28-3339-5A75-B49DF84CECD6}"/>
              </a:ext>
            </a:extLst>
          </p:cNvPr>
          <p:cNvSpPr/>
          <p:nvPr/>
        </p:nvSpPr>
        <p:spPr>
          <a:xfrm>
            <a:off x="1723093" y="3160248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PC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34" name="Text Box">
            <a:extLst>
              <a:ext uri="{FF2B5EF4-FFF2-40B4-BE49-F238E27FC236}">
                <a16:creationId xmlns:a16="http://schemas.microsoft.com/office/drawing/2014/main" id="{3E91DC3D-D27D-C4E1-1099-3162587030E5}"/>
              </a:ext>
            </a:extLst>
          </p:cNvPr>
          <p:cNvSpPr/>
          <p:nvPr/>
        </p:nvSpPr>
        <p:spPr>
          <a:xfrm>
            <a:off x="1746177" y="3509306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사용중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순서도: 병합 34">
            <a:extLst>
              <a:ext uri="{FF2B5EF4-FFF2-40B4-BE49-F238E27FC236}">
                <a16:creationId xmlns:a16="http://schemas.microsoft.com/office/drawing/2014/main" id="{9BB99C4A-829E-2F05-1F36-62F2FE7A1A5B}"/>
              </a:ext>
            </a:extLst>
          </p:cNvPr>
          <p:cNvSpPr/>
          <p:nvPr/>
        </p:nvSpPr>
        <p:spPr>
          <a:xfrm>
            <a:off x="5053757" y="3613449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 Box">
            <a:extLst>
              <a:ext uri="{FF2B5EF4-FFF2-40B4-BE49-F238E27FC236}">
                <a16:creationId xmlns:a16="http://schemas.microsoft.com/office/drawing/2014/main" id="{4650BD14-9585-D3C0-7970-D643DE5E9329}"/>
              </a:ext>
            </a:extLst>
          </p:cNvPr>
          <p:cNvSpPr/>
          <p:nvPr/>
        </p:nvSpPr>
        <p:spPr>
          <a:xfrm>
            <a:off x="1746177" y="3909196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505</a:t>
            </a: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호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순서도: 병합 36">
            <a:extLst>
              <a:ext uri="{FF2B5EF4-FFF2-40B4-BE49-F238E27FC236}">
                <a16:creationId xmlns:a16="http://schemas.microsoft.com/office/drawing/2014/main" id="{5FFB255D-F6F8-D5D8-2325-3F5F46CB7DB7}"/>
              </a:ext>
            </a:extLst>
          </p:cNvPr>
          <p:cNvSpPr/>
          <p:nvPr/>
        </p:nvSpPr>
        <p:spPr>
          <a:xfrm>
            <a:off x="5053757" y="4013339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 Box">
            <a:extLst>
              <a:ext uri="{FF2B5EF4-FFF2-40B4-BE49-F238E27FC236}">
                <a16:creationId xmlns:a16="http://schemas.microsoft.com/office/drawing/2014/main" id="{45B92BF4-0F07-9922-6B5D-82FB026237F2}"/>
              </a:ext>
            </a:extLst>
          </p:cNvPr>
          <p:cNvSpPr/>
          <p:nvPr/>
        </p:nvSpPr>
        <p:spPr>
          <a:xfrm>
            <a:off x="1746177" y="4285181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윤아현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순서도: 병합 38">
            <a:extLst>
              <a:ext uri="{FF2B5EF4-FFF2-40B4-BE49-F238E27FC236}">
                <a16:creationId xmlns:a16="http://schemas.microsoft.com/office/drawing/2014/main" id="{B853CBEC-C04A-5D4F-D3D7-E768BB5D5155}"/>
              </a:ext>
            </a:extLst>
          </p:cNvPr>
          <p:cNvSpPr/>
          <p:nvPr/>
        </p:nvSpPr>
        <p:spPr>
          <a:xfrm>
            <a:off x="5053757" y="4389324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639770A1-AE80-3653-6C3D-FA7AD0F68B3E}"/>
              </a:ext>
            </a:extLst>
          </p:cNvPr>
          <p:cNvSpPr/>
          <p:nvPr/>
        </p:nvSpPr>
        <p:spPr>
          <a:xfrm>
            <a:off x="5538676" y="320438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graphicFrame>
        <p:nvGraphicFramePr>
          <p:cNvPr id="50" name="표 49">
            <a:extLst>
              <a:ext uri="{FF2B5EF4-FFF2-40B4-BE49-F238E27FC236}">
                <a16:creationId xmlns:a16="http://schemas.microsoft.com/office/drawing/2014/main" id="{65EA4ABE-F81E-73A9-91C8-749F5AFF7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965693"/>
              </p:ext>
            </p:extLst>
          </p:nvPr>
        </p:nvGraphicFramePr>
        <p:xfrm>
          <a:off x="284037" y="5030614"/>
          <a:ext cx="5975361" cy="1100760"/>
        </p:xfrm>
        <a:graphic>
          <a:graphicData uri="http://schemas.openxmlformats.org/drawingml/2006/table">
            <a:tbl>
              <a:tblPr firstRow="1" bandRow="1"/>
              <a:tblGrid>
                <a:gridCol w="1243105">
                  <a:extLst>
                    <a:ext uri="{9D8B030D-6E8A-4147-A177-3AD203B41FA5}">
                      <a16:colId xmlns:a16="http://schemas.microsoft.com/office/drawing/2014/main" val="2935057803"/>
                    </a:ext>
                  </a:extLst>
                </a:gridCol>
                <a:gridCol w="2241386">
                  <a:extLst>
                    <a:ext uri="{9D8B030D-6E8A-4147-A177-3AD203B41FA5}">
                      <a16:colId xmlns:a16="http://schemas.microsoft.com/office/drawing/2014/main" val="2067891236"/>
                    </a:ext>
                  </a:extLst>
                </a:gridCol>
                <a:gridCol w="2490870">
                  <a:extLst>
                    <a:ext uri="{9D8B030D-6E8A-4147-A177-3AD203B41FA5}">
                      <a16:colId xmlns:a16="http://schemas.microsoft.com/office/drawing/2014/main" val="1613853109"/>
                    </a:ext>
                  </a:extLst>
                </a:gridCol>
              </a:tblGrid>
              <a:tr h="366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240534"/>
                  </a:ext>
                </a:extLst>
              </a:tr>
              <a:tr h="366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최초 구매일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957059"/>
                  </a:ext>
                </a:extLst>
              </a:tr>
              <a:tr h="366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가격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473221"/>
                  </a:ext>
                </a:extLst>
              </a:tr>
            </a:tbl>
          </a:graphicData>
        </a:graphic>
      </p:graphicFrame>
      <p:sp>
        <p:nvSpPr>
          <p:cNvPr id="51" name="타원 50">
            <a:extLst>
              <a:ext uri="{FF2B5EF4-FFF2-40B4-BE49-F238E27FC236}">
                <a16:creationId xmlns:a16="http://schemas.microsoft.com/office/drawing/2014/main" id="{BFCA1C3A-A458-A569-A41D-D940CE60CA1F}"/>
              </a:ext>
            </a:extLst>
          </p:cNvPr>
          <p:cNvSpPr/>
          <p:nvPr/>
        </p:nvSpPr>
        <p:spPr>
          <a:xfrm>
            <a:off x="83796" y="493511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2" name="Label">
            <a:extLst>
              <a:ext uri="{FF2B5EF4-FFF2-40B4-BE49-F238E27FC236}">
                <a16:creationId xmlns:a16="http://schemas.microsoft.com/office/drawing/2014/main" id="{163EC21D-079B-BB92-3064-4E7D2C421D51}"/>
              </a:ext>
            </a:extLst>
          </p:cNvPr>
          <p:cNvSpPr txBox="1"/>
          <p:nvPr/>
        </p:nvSpPr>
        <p:spPr>
          <a:xfrm>
            <a:off x="292976" y="4696861"/>
            <a:ext cx="2571959" cy="320088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 정보</a:t>
            </a:r>
            <a:endParaRPr lang="en-US" sz="1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Text Box">
            <a:extLst>
              <a:ext uri="{FF2B5EF4-FFF2-40B4-BE49-F238E27FC236}">
                <a16:creationId xmlns:a16="http://schemas.microsoft.com/office/drawing/2014/main" id="{0DD730EE-E4E0-721C-F53E-36FA82ACA6DA}"/>
              </a:ext>
            </a:extLst>
          </p:cNvPr>
          <p:cNvSpPr/>
          <p:nvPr/>
        </p:nvSpPr>
        <p:spPr>
          <a:xfrm>
            <a:off x="1941955" y="5071044"/>
            <a:ext cx="2980908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chemeClr val="tx1"/>
                </a:solidFill>
                <a:effectLst/>
              </a:rPr>
              <a:t>오픈아이티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55" name="Text Box">
            <a:extLst>
              <a:ext uri="{FF2B5EF4-FFF2-40B4-BE49-F238E27FC236}">
                <a16:creationId xmlns:a16="http://schemas.microsoft.com/office/drawing/2014/main" id="{8DC4B564-84C9-D2BC-9F39-7761813FC9A1}"/>
              </a:ext>
            </a:extLst>
          </p:cNvPr>
          <p:cNvSpPr/>
          <p:nvPr/>
        </p:nvSpPr>
        <p:spPr>
          <a:xfrm>
            <a:off x="1941955" y="5464185"/>
            <a:ext cx="2980908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2022-05-5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56" name="Text Box">
            <a:extLst>
              <a:ext uri="{FF2B5EF4-FFF2-40B4-BE49-F238E27FC236}">
                <a16:creationId xmlns:a16="http://schemas.microsoft.com/office/drawing/2014/main" id="{C0086E48-21D3-C719-B379-4C4229D91C43}"/>
              </a:ext>
            </a:extLst>
          </p:cNvPr>
          <p:cNvSpPr/>
          <p:nvPr/>
        </p:nvSpPr>
        <p:spPr>
          <a:xfrm>
            <a:off x="1941955" y="5812023"/>
            <a:ext cx="2980908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250,000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59" name="Button">
            <a:extLst>
              <a:ext uri="{FF2B5EF4-FFF2-40B4-BE49-F238E27FC236}">
                <a16:creationId xmlns:a16="http://schemas.microsoft.com/office/drawing/2014/main" id="{4D8CFF5A-F7F2-C518-7618-5BC7C9D41AB1}"/>
              </a:ext>
            </a:extLst>
          </p:cNvPr>
          <p:cNvSpPr>
            <a:spLocks/>
          </p:cNvSpPr>
          <p:nvPr/>
        </p:nvSpPr>
        <p:spPr bwMode="auto">
          <a:xfrm>
            <a:off x="3960114" y="6322242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58508C72-3941-5EE9-A79E-BC17FB36357B}"/>
              </a:ext>
            </a:extLst>
          </p:cNvPr>
          <p:cNvSpPr/>
          <p:nvPr/>
        </p:nvSpPr>
        <p:spPr>
          <a:xfrm>
            <a:off x="4053915" y="602800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1" name="Button">
            <a:extLst>
              <a:ext uri="{FF2B5EF4-FFF2-40B4-BE49-F238E27FC236}">
                <a16:creationId xmlns:a16="http://schemas.microsoft.com/office/drawing/2014/main" id="{C0586AE8-B093-C0C9-EEA5-3FCE5C328269}"/>
              </a:ext>
            </a:extLst>
          </p:cNvPr>
          <p:cNvSpPr>
            <a:spLocks/>
          </p:cNvSpPr>
          <p:nvPr/>
        </p:nvSpPr>
        <p:spPr bwMode="auto">
          <a:xfrm>
            <a:off x="4489762" y="6322241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83E9EBC5-46A0-109E-3AAD-5A7EB0B3699C}"/>
              </a:ext>
            </a:extLst>
          </p:cNvPr>
          <p:cNvSpPr/>
          <p:nvPr/>
        </p:nvSpPr>
        <p:spPr>
          <a:xfrm>
            <a:off x="4615028" y="602800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5" name="Button">
            <a:extLst>
              <a:ext uri="{FF2B5EF4-FFF2-40B4-BE49-F238E27FC236}">
                <a16:creationId xmlns:a16="http://schemas.microsoft.com/office/drawing/2014/main" id="{4B43982A-A130-6A0F-F3A9-DF82D85285AD}"/>
              </a:ext>
            </a:extLst>
          </p:cNvPr>
          <p:cNvSpPr>
            <a:spLocks/>
          </p:cNvSpPr>
          <p:nvPr/>
        </p:nvSpPr>
        <p:spPr bwMode="auto">
          <a:xfrm>
            <a:off x="5447163" y="3908796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추가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Button">
            <a:extLst>
              <a:ext uri="{FF2B5EF4-FFF2-40B4-BE49-F238E27FC236}">
                <a16:creationId xmlns:a16="http://schemas.microsoft.com/office/drawing/2014/main" id="{6F95E678-2618-76A1-2F6C-7E32E70CB57C}"/>
              </a:ext>
            </a:extLst>
          </p:cNvPr>
          <p:cNvSpPr>
            <a:spLocks/>
          </p:cNvSpPr>
          <p:nvPr/>
        </p:nvSpPr>
        <p:spPr bwMode="auto">
          <a:xfrm>
            <a:off x="5226739" y="5098099"/>
            <a:ext cx="8014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등록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순서도: 병합 8">
            <a:extLst>
              <a:ext uri="{FF2B5EF4-FFF2-40B4-BE49-F238E27FC236}">
                <a16:creationId xmlns:a16="http://schemas.microsoft.com/office/drawing/2014/main" id="{83C9F6F1-7551-5DE0-7D60-ACF608C881C8}"/>
              </a:ext>
            </a:extLst>
          </p:cNvPr>
          <p:cNvSpPr/>
          <p:nvPr/>
        </p:nvSpPr>
        <p:spPr>
          <a:xfrm>
            <a:off x="4710563" y="5163027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121CF7-69F4-D6E8-A64A-CE4999A280FB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관리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생성</a:t>
            </a:r>
          </a:p>
        </p:txBody>
      </p:sp>
      <p:sp>
        <p:nvSpPr>
          <p:cNvPr id="3" name="순서도: 병합 2">
            <a:extLst>
              <a:ext uri="{FF2B5EF4-FFF2-40B4-BE49-F238E27FC236}">
                <a16:creationId xmlns:a16="http://schemas.microsoft.com/office/drawing/2014/main" id="{39320798-D0F0-DE88-F007-320454C488EE}"/>
              </a:ext>
            </a:extLst>
          </p:cNvPr>
          <p:cNvSpPr/>
          <p:nvPr/>
        </p:nvSpPr>
        <p:spPr>
          <a:xfrm>
            <a:off x="5049723" y="3272719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9756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0767E-7E98-6B4A-FFD5-02589AA12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직원 관리</a:t>
            </a:r>
          </a:p>
        </p:txBody>
      </p:sp>
    </p:spTree>
    <p:extLst>
      <p:ext uri="{BB962C8B-B14F-4D97-AF65-F5344CB8AC3E}">
        <p14:creationId xmlns:p14="http://schemas.microsoft.com/office/powerpoint/2010/main" val="639820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AE206CB-80C5-562A-BE40-9196120CA36C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5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C5853C3-5E3A-EC13-A710-C0577EC7DC8C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5196EAF-5D27-D969-F476-F30373EC1D44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DFC7AE8-BCBE-9F49-AE33-8C316BD11FF5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" name="타원 8">
            <a:extLst>
              <a:ext uri="{FF2B5EF4-FFF2-40B4-BE49-F238E27FC236}">
                <a16:creationId xmlns:a16="http://schemas.microsoft.com/office/drawing/2014/main" id="{4D8C5357-8F38-7315-7EF4-57EABE4091DE}"/>
              </a:ext>
            </a:extLst>
          </p:cNvPr>
          <p:cNvSpPr/>
          <p:nvPr/>
        </p:nvSpPr>
        <p:spPr>
          <a:xfrm>
            <a:off x="-127676" y="227162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DE8FFC3-76C0-360B-DB7F-DB82B0C6A4D0}"/>
              </a:ext>
            </a:extLst>
          </p:cNvPr>
          <p:cNvSpPr/>
          <p:nvPr/>
        </p:nvSpPr>
        <p:spPr>
          <a:xfrm>
            <a:off x="4906915" y="212035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16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3E9E8428-CB84-76FE-66FE-7C53DBA51A7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05066" y="2116249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17" name="Text Box">
              <a:extLst>
                <a:ext uri="{FF2B5EF4-FFF2-40B4-BE49-F238E27FC236}">
                  <a16:creationId xmlns:a16="http://schemas.microsoft.com/office/drawing/2014/main" id="{68D4C30E-0B6A-AE5A-FD97-CF4CD7017EA9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18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F7E5AEF2-8DFD-72DA-5610-1C8CB21A05DB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9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C95D96C6-A623-40EA-C02B-5980C03607B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58092" y="2113118"/>
            <a:ext cx="863049" cy="241092"/>
            <a:chOff x="1122302" y="1257689"/>
            <a:chExt cx="863049" cy="241092"/>
          </a:xfrm>
        </p:grpSpPr>
        <p:sp>
          <p:nvSpPr>
            <p:cNvPr id="20" name="Text Box">
              <a:extLst>
                <a:ext uri="{FF2B5EF4-FFF2-40B4-BE49-F238E27FC236}">
                  <a16:creationId xmlns:a16="http://schemas.microsoft.com/office/drawing/2014/main" id="{23015BB5-8674-793B-EA5D-F169626E7AAC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9EE24ED7-47B4-7F12-545C-E7FC3B565797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9678A2D8-3005-8247-83A5-356420E12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678962"/>
              </p:ext>
            </p:extLst>
          </p:nvPr>
        </p:nvGraphicFramePr>
        <p:xfrm>
          <a:off x="287132" y="2587077"/>
          <a:ext cx="6914945" cy="2839329"/>
        </p:xfrm>
        <a:graphic>
          <a:graphicData uri="http://schemas.openxmlformats.org/drawingml/2006/table">
            <a:tbl>
              <a:tblPr firstRow="1" bandRow="1"/>
              <a:tblGrid>
                <a:gridCol w="977977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669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5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7167">
                  <a:extLst>
                    <a:ext uri="{9D8B030D-6E8A-4147-A177-3AD203B41FA5}">
                      <a16:colId xmlns:a16="http://schemas.microsoft.com/office/drawing/2014/main" val="3220632251"/>
                    </a:ext>
                  </a:extLst>
                </a:gridCol>
                <a:gridCol w="1156577">
                  <a:extLst>
                    <a:ext uri="{9D8B030D-6E8A-4147-A177-3AD203B41FA5}">
                      <a16:colId xmlns:a16="http://schemas.microsoft.com/office/drawing/2014/main" val="791536316"/>
                    </a:ext>
                  </a:extLst>
                </a:gridCol>
              </a:tblGrid>
              <a:tr h="27081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일련번호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이름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이메일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휴대폰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부서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직위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</a:t>
                      </a:r>
                      <a:endParaRPr lang="en-US" sz="9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864"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박직원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park@test.com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010-1234-5678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개발팀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정상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0"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1493265990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김직원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kim@test.com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010-4628-7946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경영지원팀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대리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정상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1607249331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윤직원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yoon@test.com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010-1346-5264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개발팀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대리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퇴사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1188823039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이직원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lee@test.com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010-7845-2356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마케팅팀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퇴사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직원 관리</a:t>
            </a: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358849"/>
              </p:ext>
            </p:extLst>
          </p:nvPr>
        </p:nvGraphicFramePr>
        <p:xfrm>
          <a:off x="8895522" y="835701"/>
          <a:ext cx="3221062" cy="19293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b="0" dirty="0"/>
                        <a:t>직원</a:t>
                      </a:r>
                      <a:r>
                        <a:rPr lang="ko-KR" altLang="en-US" sz="1050" dirty="0"/>
                        <a:t> 리스트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일련번호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이름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이메일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휴대폰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부서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직위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상태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선택하면 상세보기 페이지로 이동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등록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등록 페이지로 이동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9767199"/>
                  </a:ext>
                </a:extLst>
              </a:tr>
            </a:tbl>
          </a:graphicData>
        </a:graphic>
      </p:graphicFrame>
      <p:sp>
        <p:nvSpPr>
          <p:cNvPr id="25" name="Label">
            <a:extLst>
              <a:ext uri="{FF2B5EF4-FFF2-40B4-BE49-F238E27FC236}">
                <a16:creationId xmlns:a16="http://schemas.microsoft.com/office/drawing/2014/main" id="{2492EA8C-5B2B-1A68-F941-612973E5C59E}"/>
              </a:ext>
            </a:extLst>
          </p:cNvPr>
          <p:cNvSpPr txBox="1"/>
          <p:nvPr/>
        </p:nvSpPr>
        <p:spPr>
          <a:xfrm>
            <a:off x="249961" y="2148906"/>
            <a:ext cx="3662164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직원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Menu">
            <a:extLst>
              <a:ext uri="{FF2B5EF4-FFF2-40B4-BE49-F238E27FC236}">
                <a16:creationId xmlns:a16="http://schemas.microsoft.com/office/drawing/2014/main" id="{6669BD76-484A-84C1-21A1-E01D487DE55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Button">
            <a:extLst>
              <a:ext uri="{FF2B5EF4-FFF2-40B4-BE49-F238E27FC236}">
                <a16:creationId xmlns:a16="http://schemas.microsoft.com/office/drawing/2014/main" id="{01D54621-3B70-502E-E3DD-0DE019329822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Button">
            <a:extLst>
              <a:ext uri="{FF2B5EF4-FFF2-40B4-BE49-F238E27FC236}">
                <a16:creationId xmlns:a16="http://schemas.microsoft.com/office/drawing/2014/main" id="{135ADCF8-9FD4-410D-66D9-3B7D2FB862C1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A09A09D2-7601-FA3A-FAD8-4603A8A9872D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Button">
            <a:extLst>
              <a:ext uri="{FF2B5EF4-FFF2-40B4-BE49-F238E27FC236}">
                <a16:creationId xmlns:a16="http://schemas.microsoft.com/office/drawing/2014/main" id="{2D3B2EF8-D5E0-3B90-CD57-3444C96591D8}"/>
              </a:ext>
            </a:extLst>
          </p:cNvPr>
          <p:cNvSpPr>
            <a:spLocks/>
          </p:cNvSpPr>
          <p:nvPr/>
        </p:nvSpPr>
        <p:spPr bwMode="auto">
          <a:xfrm>
            <a:off x="7962080" y="2108528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Button">
            <a:extLst>
              <a:ext uri="{FF2B5EF4-FFF2-40B4-BE49-F238E27FC236}">
                <a16:creationId xmlns:a16="http://schemas.microsoft.com/office/drawing/2014/main" id="{57D2958C-8FCF-6B03-EA9D-558495635937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Button">
            <a:extLst>
              <a:ext uri="{FF2B5EF4-FFF2-40B4-BE49-F238E27FC236}">
                <a16:creationId xmlns:a16="http://schemas.microsoft.com/office/drawing/2014/main" id="{AB69C098-30F9-527B-1F0F-B23179A08BCA}"/>
              </a:ext>
            </a:extLst>
          </p:cNvPr>
          <p:cNvSpPr>
            <a:spLocks/>
          </p:cNvSpPr>
          <p:nvPr/>
        </p:nvSpPr>
        <p:spPr bwMode="auto">
          <a:xfrm>
            <a:off x="4117515" y="5743619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등록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3099DAA-B713-0390-A98D-54350622BAB0}"/>
              </a:ext>
            </a:extLst>
          </p:cNvPr>
          <p:cNvSpPr/>
          <p:nvPr/>
        </p:nvSpPr>
        <p:spPr>
          <a:xfrm>
            <a:off x="4234380" y="548293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grpSp>
        <p:nvGrpSpPr>
          <p:cNvPr id="26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EF41067B-D563-0506-F150-DC7044EE302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27" name="Item">
              <a:extLst>
                <a:ext uri="{FF2B5EF4-FFF2-40B4-BE49-F238E27FC236}">
                  <a16:creationId xmlns:a16="http://schemas.microsoft.com/office/drawing/2014/main" id="{9B2C7D28-6653-B669-157E-DAFCEB200AB4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Item">
              <a:extLst>
                <a:ext uri="{FF2B5EF4-FFF2-40B4-BE49-F238E27FC236}">
                  <a16:creationId xmlns:a16="http://schemas.microsoft.com/office/drawing/2014/main" id="{874F427E-F34D-D27C-9225-76CF718D2D91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9" name="Item">
            <a:extLst>
              <a:ext uri="{FF2B5EF4-FFF2-40B4-BE49-F238E27FC236}">
                <a16:creationId xmlns:a16="http://schemas.microsoft.com/office/drawing/2014/main" id="{FE1EAAA5-91B6-4FCF-FADF-40C4B5F28894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0" name="Item">
            <a:extLst>
              <a:ext uri="{FF2B5EF4-FFF2-40B4-BE49-F238E27FC236}">
                <a16:creationId xmlns:a16="http://schemas.microsoft.com/office/drawing/2014/main" id="{46FD76B5-4694-C9B5-FE46-DD177535B7CE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Item">
            <a:extLst>
              <a:ext uri="{FF2B5EF4-FFF2-40B4-BE49-F238E27FC236}">
                <a16:creationId xmlns:a16="http://schemas.microsoft.com/office/drawing/2014/main" id="{C1D8088A-B499-15ED-BB3F-488852D985AB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Item">
            <a:extLst>
              <a:ext uri="{FF2B5EF4-FFF2-40B4-BE49-F238E27FC236}">
                <a16:creationId xmlns:a16="http://schemas.microsoft.com/office/drawing/2014/main" id="{5C2C439E-A1D0-BD99-8466-727FE479E31C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CD034F-14C1-FD6F-0399-F8F3F0ED322A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직원 관리</a:t>
            </a:r>
          </a:p>
        </p:txBody>
      </p:sp>
    </p:spTree>
    <p:extLst>
      <p:ext uri="{BB962C8B-B14F-4D97-AF65-F5344CB8AC3E}">
        <p14:creationId xmlns:p14="http://schemas.microsoft.com/office/powerpoint/2010/main" val="306103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0D483AC8-D04A-EE49-52D6-B18C836239A1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37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66568BFF-1F93-70E3-CF83-C76F7B36FFF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A11B614F-0473-6973-1F3D-63237D0D1984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39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DCF488D8-2B33-C7A4-0ABE-540B9EC083B2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70BD6A0-7E7E-E4FF-8CEE-3000F3899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491772"/>
              </p:ext>
            </p:extLst>
          </p:nvPr>
        </p:nvGraphicFramePr>
        <p:xfrm>
          <a:off x="249962" y="2518862"/>
          <a:ext cx="5846038" cy="2740071"/>
        </p:xfrm>
        <a:graphic>
          <a:graphicData uri="http://schemas.openxmlformats.org/drawingml/2006/table">
            <a:tbl>
              <a:tblPr firstRow="1" bandRow="1"/>
              <a:tblGrid>
                <a:gridCol w="1426438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3522503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897097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사번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이메일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휴대폰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                   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65752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부서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strike="noStrike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21955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직위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428154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34185"/>
                  </a:ext>
                </a:extLst>
              </a:tr>
            </a:tbl>
          </a:graphicData>
        </a:graphic>
      </p:graphicFrame>
      <p:sp>
        <p:nvSpPr>
          <p:cNvPr id="3" name="Label">
            <a:extLst>
              <a:ext uri="{FF2B5EF4-FFF2-40B4-BE49-F238E27FC236}">
                <a16:creationId xmlns:a16="http://schemas.microsoft.com/office/drawing/2014/main" id="{19C0E995-1A0A-F4F2-2648-6F27D9372EB9}"/>
              </a:ext>
            </a:extLst>
          </p:cNvPr>
          <p:cNvSpPr txBox="1"/>
          <p:nvPr/>
        </p:nvSpPr>
        <p:spPr>
          <a:xfrm>
            <a:off x="249960" y="2076186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/>
              <a:t>직원</a:t>
            </a:r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등록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F7EE0622-D70E-4C8E-E6C4-C0978ACC54C5}"/>
              </a:ext>
            </a:extLst>
          </p:cNvPr>
          <p:cNvSpPr/>
          <p:nvPr/>
        </p:nvSpPr>
        <p:spPr>
          <a:xfrm>
            <a:off x="55469" y="252526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3" name="Text Box">
            <a:extLst>
              <a:ext uri="{FF2B5EF4-FFF2-40B4-BE49-F238E27FC236}">
                <a16:creationId xmlns:a16="http://schemas.microsoft.com/office/drawing/2014/main" id="{CED290F4-C839-A6CA-4F3E-E90143A6BF7B}"/>
              </a:ext>
            </a:extLst>
          </p:cNvPr>
          <p:cNvSpPr/>
          <p:nvPr/>
        </p:nvSpPr>
        <p:spPr>
          <a:xfrm>
            <a:off x="1723093" y="3386781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yewon@test.com</a:t>
            </a:r>
          </a:p>
        </p:txBody>
      </p:sp>
      <p:sp>
        <p:nvSpPr>
          <p:cNvPr id="16" name="Text Box">
            <a:extLst>
              <a:ext uri="{FF2B5EF4-FFF2-40B4-BE49-F238E27FC236}">
                <a16:creationId xmlns:a16="http://schemas.microsoft.com/office/drawing/2014/main" id="{4087A024-6B17-31A1-7A29-0E880CAC66E7}"/>
              </a:ext>
            </a:extLst>
          </p:cNvPr>
          <p:cNvSpPr/>
          <p:nvPr/>
        </p:nvSpPr>
        <p:spPr>
          <a:xfrm>
            <a:off x="1714745" y="4195482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개발팀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 Box">
            <a:extLst>
              <a:ext uri="{FF2B5EF4-FFF2-40B4-BE49-F238E27FC236}">
                <a16:creationId xmlns:a16="http://schemas.microsoft.com/office/drawing/2014/main" id="{F600D9B0-B36C-02B8-BCF9-60875FA4A99A}"/>
              </a:ext>
            </a:extLst>
          </p:cNvPr>
          <p:cNvSpPr/>
          <p:nvPr/>
        </p:nvSpPr>
        <p:spPr>
          <a:xfrm>
            <a:off x="1723093" y="4556697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Button">
            <a:extLst>
              <a:ext uri="{FF2B5EF4-FFF2-40B4-BE49-F238E27FC236}">
                <a16:creationId xmlns:a16="http://schemas.microsoft.com/office/drawing/2014/main" id="{4F0D75FF-F9B2-3F48-203B-48FE54D7E666}"/>
              </a:ext>
            </a:extLst>
          </p:cNvPr>
          <p:cNvSpPr>
            <a:spLocks/>
          </p:cNvSpPr>
          <p:nvPr/>
        </p:nvSpPr>
        <p:spPr bwMode="auto">
          <a:xfrm>
            <a:off x="3794053" y="5922688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A783B8EA-9F73-D6C5-26FD-C6FE7A70A5E1}"/>
              </a:ext>
            </a:extLst>
          </p:cNvPr>
          <p:cNvSpPr/>
          <p:nvPr/>
        </p:nvSpPr>
        <p:spPr>
          <a:xfrm>
            <a:off x="3887854" y="562844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4" name="Button">
            <a:extLst>
              <a:ext uri="{FF2B5EF4-FFF2-40B4-BE49-F238E27FC236}">
                <a16:creationId xmlns:a16="http://schemas.microsoft.com/office/drawing/2014/main" id="{66889424-870D-03AC-58C4-121D8965D768}"/>
              </a:ext>
            </a:extLst>
          </p:cNvPr>
          <p:cNvSpPr>
            <a:spLocks/>
          </p:cNvSpPr>
          <p:nvPr/>
        </p:nvSpPr>
        <p:spPr bwMode="auto">
          <a:xfrm>
            <a:off x="4323701" y="5922687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AD0FC037-FD43-0713-9A65-9DBCD74E9FC2}"/>
              </a:ext>
            </a:extLst>
          </p:cNvPr>
          <p:cNvSpPr/>
          <p:nvPr/>
        </p:nvSpPr>
        <p:spPr>
          <a:xfrm>
            <a:off x="4448967" y="562844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직원 </a:t>
            </a:r>
            <a:r>
              <a:rPr lang="ko-KR" altLang="en-US" sz="3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등록</a:t>
            </a:r>
            <a:endParaRPr lang="ko-KR" altLang="en-US" sz="3600" b="1" dirty="0"/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119923"/>
              </p:ext>
            </p:extLst>
          </p:nvPr>
        </p:nvGraphicFramePr>
        <p:xfrm>
          <a:off x="8895522" y="835701"/>
          <a:ext cx="3221062" cy="19293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직원 등록 정보 입력란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사번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이름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이메일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휴대폰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부서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직위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상태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A : </a:t>
                      </a:r>
                      <a:r>
                        <a:rPr lang="ko-KR" altLang="en-US" sz="1050" dirty="0"/>
                        <a:t>생성 팝업 등장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취소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이전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완료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상세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9767199"/>
                  </a:ext>
                </a:extLst>
              </a:tr>
            </a:tbl>
          </a:graphicData>
        </a:graphic>
      </p:graphicFrame>
      <p:sp>
        <p:nvSpPr>
          <p:cNvPr id="42" name="Text Box">
            <a:extLst>
              <a:ext uri="{FF2B5EF4-FFF2-40B4-BE49-F238E27FC236}">
                <a16:creationId xmlns:a16="http://schemas.microsoft.com/office/drawing/2014/main" id="{7688E1FA-E493-944B-9376-B41F531BD7C9}"/>
              </a:ext>
            </a:extLst>
          </p:cNvPr>
          <p:cNvSpPr/>
          <p:nvPr/>
        </p:nvSpPr>
        <p:spPr>
          <a:xfrm>
            <a:off x="1723093" y="2963524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chemeClr val="tx1"/>
                </a:solidFill>
                <a:effectLst/>
              </a:rPr>
              <a:t>김예원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54" name="Text Box">
            <a:extLst>
              <a:ext uri="{FF2B5EF4-FFF2-40B4-BE49-F238E27FC236}">
                <a16:creationId xmlns:a16="http://schemas.microsoft.com/office/drawing/2014/main" id="{7EA54EB6-81F5-1072-F52D-5E591CE4E1E9}"/>
              </a:ext>
            </a:extLst>
          </p:cNvPr>
          <p:cNvSpPr/>
          <p:nvPr/>
        </p:nvSpPr>
        <p:spPr>
          <a:xfrm>
            <a:off x="1714745" y="3816668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ko-KR" sz="900" dirty="0">
                <a:solidFill>
                  <a:schemeClr val="tx1"/>
                </a:solidFill>
                <a:effectLst/>
              </a:rPr>
              <a:t>010-5794-1256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3F3AF26-7A80-98C0-3C42-9FFBA53F09B0}"/>
              </a:ext>
            </a:extLst>
          </p:cNvPr>
          <p:cNvGrpSpPr/>
          <p:nvPr/>
        </p:nvGrpSpPr>
        <p:grpSpPr>
          <a:xfrm>
            <a:off x="1727983" y="4942695"/>
            <a:ext cx="3503646" cy="241092"/>
            <a:chOff x="1714745" y="2922588"/>
            <a:chExt cx="3503646" cy="241092"/>
          </a:xfrm>
        </p:grpSpPr>
        <p:sp>
          <p:nvSpPr>
            <p:cNvPr id="11" name="Text Box">
              <a:extLst>
                <a:ext uri="{FF2B5EF4-FFF2-40B4-BE49-F238E27FC236}">
                  <a16:creationId xmlns:a16="http://schemas.microsoft.com/office/drawing/2014/main" id="{337A631C-0F0B-FE35-91AB-147DF9668C79}"/>
                </a:ext>
              </a:extLst>
            </p:cNvPr>
            <p:cNvSpPr/>
            <p:nvPr/>
          </p:nvSpPr>
          <p:spPr>
            <a:xfrm>
              <a:off x="1714745" y="2922588"/>
              <a:ext cx="3503646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chemeClr val="tx1"/>
                  </a:solidFill>
                  <a:effectLst/>
                </a:rPr>
                <a:t>정상</a:t>
              </a:r>
              <a:endParaRPr lang="pt-BR" altLang="ko-KR" sz="90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2" name="순서도: 병합 11">
              <a:extLst>
                <a:ext uri="{FF2B5EF4-FFF2-40B4-BE49-F238E27FC236}">
                  <a16:creationId xmlns:a16="http://schemas.microsoft.com/office/drawing/2014/main" id="{0D9F4524-9652-882A-3187-A9D768E185D8}"/>
                </a:ext>
              </a:extLst>
            </p:cNvPr>
            <p:cNvSpPr/>
            <p:nvPr/>
          </p:nvSpPr>
          <p:spPr>
            <a:xfrm>
              <a:off x="5020778" y="3042682"/>
              <a:ext cx="118012" cy="45719"/>
            </a:xfrm>
            <a:prstGeom prst="flowChartMerg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순서도: 병합 13">
            <a:extLst>
              <a:ext uri="{FF2B5EF4-FFF2-40B4-BE49-F238E27FC236}">
                <a16:creationId xmlns:a16="http://schemas.microsoft.com/office/drawing/2014/main" id="{21A709E9-AD8E-C5A6-8502-73B54D34DC94}"/>
              </a:ext>
            </a:extLst>
          </p:cNvPr>
          <p:cNvSpPr/>
          <p:nvPr/>
        </p:nvSpPr>
        <p:spPr>
          <a:xfrm>
            <a:off x="5034016" y="4323080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순서도: 병합 14">
            <a:extLst>
              <a:ext uri="{FF2B5EF4-FFF2-40B4-BE49-F238E27FC236}">
                <a16:creationId xmlns:a16="http://schemas.microsoft.com/office/drawing/2014/main" id="{C5064BA9-2856-E901-8D13-EBB7D924FD78}"/>
              </a:ext>
            </a:extLst>
          </p:cNvPr>
          <p:cNvSpPr/>
          <p:nvPr/>
        </p:nvSpPr>
        <p:spPr>
          <a:xfrm>
            <a:off x="5034016" y="4677243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Menu">
            <a:extLst>
              <a:ext uri="{FF2B5EF4-FFF2-40B4-BE49-F238E27FC236}">
                <a16:creationId xmlns:a16="http://schemas.microsoft.com/office/drawing/2014/main" id="{D6EB666B-F6F4-1812-E9F0-CD02D369F97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Button">
            <a:extLst>
              <a:ext uri="{FF2B5EF4-FFF2-40B4-BE49-F238E27FC236}">
                <a16:creationId xmlns:a16="http://schemas.microsoft.com/office/drawing/2014/main" id="{58773D68-F3D9-5D90-0B37-AE55C3A26157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Button">
            <a:extLst>
              <a:ext uri="{FF2B5EF4-FFF2-40B4-BE49-F238E27FC236}">
                <a16:creationId xmlns:a16="http://schemas.microsoft.com/office/drawing/2014/main" id="{1DD077ED-5698-80B6-2C7D-5CDC2659A7B6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Button">
            <a:extLst>
              <a:ext uri="{FF2B5EF4-FFF2-40B4-BE49-F238E27FC236}">
                <a16:creationId xmlns:a16="http://schemas.microsoft.com/office/drawing/2014/main" id="{6AA3EA27-2706-A03C-47DA-E4F6B7FA564C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Button">
            <a:extLst>
              <a:ext uri="{FF2B5EF4-FFF2-40B4-BE49-F238E27FC236}">
                <a16:creationId xmlns:a16="http://schemas.microsoft.com/office/drawing/2014/main" id="{D656A948-C07C-2583-0B7B-2A0611429EE3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 Box">
            <a:extLst>
              <a:ext uri="{FF2B5EF4-FFF2-40B4-BE49-F238E27FC236}">
                <a16:creationId xmlns:a16="http://schemas.microsoft.com/office/drawing/2014/main" id="{25866832-C443-AE3F-0F07-7CE5DCDD244A}"/>
              </a:ext>
            </a:extLst>
          </p:cNvPr>
          <p:cNvSpPr/>
          <p:nvPr/>
        </p:nvSpPr>
        <p:spPr>
          <a:xfrm>
            <a:off x="1714745" y="2568239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1062966707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22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AA61EB4F-032F-5083-7D0B-6D3061D7DF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23" name="Item">
              <a:extLst>
                <a:ext uri="{FF2B5EF4-FFF2-40B4-BE49-F238E27FC236}">
                  <a16:creationId xmlns:a16="http://schemas.microsoft.com/office/drawing/2014/main" id="{8EA9A5B5-3977-FE6F-FC2B-D316A8E628FF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Item">
              <a:extLst>
                <a:ext uri="{FF2B5EF4-FFF2-40B4-BE49-F238E27FC236}">
                  <a16:creationId xmlns:a16="http://schemas.microsoft.com/office/drawing/2014/main" id="{D94DAEB4-7123-E2CB-5599-65CC1A95A589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9" name="Item">
            <a:extLst>
              <a:ext uri="{FF2B5EF4-FFF2-40B4-BE49-F238E27FC236}">
                <a16:creationId xmlns:a16="http://schemas.microsoft.com/office/drawing/2014/main" id="{FA9CF120-6EF1-C015-CDF3-506160597DF5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0" name="Item">
            <a:extLst>
              <a:ext uri="{FF2B5EF4-FFF2-40B4-BE49-F238E27FC236}">
                <a16:creationId xmlns:a16="http://schemas.microsoft.com/office/drawing/2014/main" id="{27201310-5FE8-F8A5-EE30-EA112A83935F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Item">
            <a:extLst>
              <a:ext uri="{FF2B5EF4-FFF2-40B4-BE49-F238E27FC236}">
                <a16:creationId xmlns:a16="http://schemas.microsoft.com/office/drawing/2014/main" id="{FE111AD7-A954-5DFE-93E0-F6017EA23EF1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Item">
            <a:extLst>
              <a:ext uri="{FF2B5EF4-FFF2-40B4-BE49-F238E27FC236}">
                <a16:creationId xmlns:a16="http://schemas.microsoft.com/office/drawing/2014/main" id="{1B1C4E71-1289-5872-2759-BE98607803A2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Button">
            <a:extLst>
              <a:ext uri="{FF2B5EF4-FFF2-40B4-BE49-F238E27FC236}">
                <a16:creationId xmlns:a16="http://schemas.microsoft.com/office/drawing/2014/main" id="{90264160-EE00-3BD7-C808-7324FAE67AA5}"/>
              </a:ext>
            </a:extLst>
          </p:cNvPr>
          <p:cNvSpPr>
            <a:spLocks/>
          </p:cNvSpPr>
          <p:nvPr/>
        </p:nvSpPr>
        <p:spPr bwMode="auto">
          <a:xfrm>
            <a:off x="5487852" y="4173258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09891E65-67D6-1DE2-1031-8AF5553CA2C8}"/>
              </a:ext>
            </a:extLst>
          </p:cNvPr>
          <p:cNvSpPr/>
          <p:nvPr/>
        </p:nvSpPr>
        <p:spPr>
          <a:xfrm>
            <a:off x="5574626" y="3858525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44" name="Button">
            <a:extLst>
              <a:ext uri="{FF2B5EF4-FFF2-40B4-BE49-F238E27FC236}">
                <a16:creationId xmlns:a16="http://schemas.microsoft.com/office/drawing/2014/main" id="{EE35887B-D347-51D4-74D8-01ED9E7C90E4}"/>
              </a:ext>
            </a:extLst>
          </p:cNvPr>
          <p:cNvSpPr>
            <a:spLocks/>
          </p:cNvSpPr>
          <p:nvPr/>
        </p:nvSpPr>
        <p:spPr bwMode="auto">
          <a:xfrm>
            <a:off x="5487849" y="4545625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CF533-DAE1-FD7D-648D-97BF85AF6435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직원 관리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직원 등록</a:t>
            </a:r>
          </a:p>
        </p:txBody>
      </p:sp>
      <p:sp>
        <p:nvSpPr>
          <p:cNvPr id="9" name="Button">
            <a:extLst>
              <a:ext uri="{FF2B5EF4-FFF2-40B4-BE49-F238E27FC236}">
                <a16:creationId xmlns:a16="http://schemas.microsoft.com/office/drawing/2014/main" id="{64615324-9B0D-BB36-6B60-FF279C75A214}"/>
              </a:ext>
            </a:extLst>
          </p:cNvPr>
          <p:cNvSpPr>
            <a:spLocks/>
          </p:cNvSpPr>
          <p:nvPr/>
        </p:nvSpPr>
        <p:spPr bwMode="auto">
          <a:xfrm>
            <a:off x="5487848" y="4944809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78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0D483AC8-D04A-EE49-52D6-B18C836239A1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37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66568BFF-1F93-70E3-CF83-C76F7B36FFF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A11B614F-0473-6973-1F3D-63237D0D1984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39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DCF488D8-2B33-C7A4-0ABE-540B9EC083B2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70BD6A0-7E7E-E4FF-8CEE-3000F3899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229067"/>
              </p:ext>
            </p:extLst>
          </p:nvPr>
        </p:nvGraphicFramePr>
        <p:xfrm>
          <a:off x="249961" y="2535200"/>
          <a:ext cx="6506439" cy="2801802"/>
        </p:xfrm>
        <a:graphic>
          <a:graphicData uri="http://schemas.openxmlformats.org/drawingml/2006/table">
            <a:tbl>
              <a:tblPr firstRow="1" bandRow="1"/>
              <a:tblGrid>
                <a:gridCol w="1162279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4345723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998437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87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사번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87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김예원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469338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이메일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yewon@test.com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87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휴대폰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010-5794-1256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657522"/>
                  </a:ext>
                </a:extLst>
              </a:tr>
              <a:tr h="3887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부서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strike="noStrike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개발팀</a:t>
                      </a:r>
                      <a:endParaRPr lang="en-US" altLang="ko-KR" sz="1400" strike="noStrike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21955"/>
                  </a:ext>
                </a:extLst>
              </a:tr>
              <a:tr h="3887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직위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사원</a:t>
                      </a: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428154"/>
                  </a:ext>
                </a:extLst>
              </a:tr>
              <a:tr h="38874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정상</a:t>
                      </a:r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34185"/>
                  </a:ext>
                </a:extLst>
              </a:tr>
            </a:tbl>
          </a:graphicData>
        </a:graphic>
      </p:graphicFrame>
      <p:sp>
        <p:nvSpPr>
          <p:cNvPr id="3" name="Label">
            <a:extLst>
              <a:ext uri="{FF2B5EF4-FFF2-40B4-BE49-F238E27FC236}">
                <a16:creationId xmlns:a16="http://schemas.microsoft.com/office/drawing/2014/main" id="{19C0E995-1A0A-F4F2-2648-6F27D9372EB9}"/>
              </a:ext>
            </a:extLst>
          </p:cNvPr>
          <p:cNvSpPr txBox="1"/>
          <p:nvPr/>
        </p:nvSpPr>
        <p:spPr>
          <a:xfrm>
            <a:off x="249960" y="2092524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/>
              <a:t>직원</a:t>
            </a:r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상세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F7EE0622-D70E-4C8E-E6C4-C0978ACC54C5}"/>
              </a:ext>
            </a:extLst>
          </p:cNvPr>
          <p:cNvSpPr/>
          <p:nvPr/>
        </p:nvSpPr>
        <p:spPr>
          <a:xfrm>
            <a:off x="55469" y="25416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직원 상세</a:t>
            </a:r>
            <a:r>
              <a:rPr lang="en-US" altLang="ko-KR" sz="3600" b="1" dirty="0"/>
              <a:t>1</a:t>
            </a:r>
            <a:endParaRPr lang="ko-KR" altLang="en-US" sz="3600" b="1" dirty="0"/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123306"/>
              </p:ext>
            </p:extLst>
          </p:nvPr>
        </p:nvGraphicFramePr>
        <p:xfrm>
          <a:off x="8895522" y="835701"/>
          <a:ext cx="3221062" cy="256947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직원 상세 정보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/>
                        <a:t>일련번호 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이름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이메일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휴대폰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부서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</a:t>
                      </a:r>
                      <a:r>
                        <a:rPr lang="ko-KR" altLang="en-US" sz="1050" dirty="0"/>
                        <a:t> 직위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상태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수정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수정 팝업 등장 </a:t>
                      </a:r>
                      <a:r>
                        <a:rPr lang="en-US" altLang="ko-KR" sz="1050" dirty="0"/>
                        <a:t>–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삭제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삭제 팝업 등장</a:t>
                      </a:r>
                      <a:r>
                        <a:rPr lang="en-US" altLang="ko-KR" sz="1050" dirty="0"/>
                        <a:t> – 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9767199"/>
                  </a:ext>
                </a:extLst>
              </a:tr>
            </a:tbl>
          </a:graphicData>
        </a:graphic>
      </p:graphicFrame>
      <p:sp>
        <p:nvSpPr>
          <p:cNvPr id="14" name="Button">
            <a:extLst>
              <a:ext uri="{FF2B5EF4-FFF2-40B4-BE49-F238E27FC236}">
                <a16:creationId xmlns:a16="http://schemas.microsoft.com/office/drawing/2014/main" id="{D897BA94-DD55-D71F-4993-3194DADA137F}"/>
              </a:ext>
            </a:extLst>
          </p:cNvPr>
          <p:cNvSpPr>
            <a:spLocks/>
          </p:cNvSpPr>
          <p:nvPr/>
        </p:nvSpPr>
        <p:spPr bwMode="auto">
          <a:xfrm>
            <a:off x="8263704" y="1827250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삭제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0D4DDE02-C622-A42F-6B7D-19C13104F9BF}"/>
              </a:ext>
            </a:extLst>
          </p:cNvPr>
          <p:cNvSpPr/>
          <p:nvPr/>
        </p:nvSpPr>
        <p:spPr>
          <a:xfrm>
            <a:off x="8388970" y="153301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17" name="Menu">
            <a:extLst>
              <a:ext uri="{FF2B5EF4-FFF2-40B4-BE49-F238E27FC236}">
                <a16:creationId xmlns:a16="http://schemas.microsoft.com/office/drawing/2014/main" id="{5F965C45-3CF7-64E3-4855-35EAB01EAD9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Button">
            <a:extLst>
              <a:ext uri="{FF2B5EF4-FFF2-40B4-BE49-F238E27FC236}">
                <a16:creationId xmlns:a16="http://schemas.microsoft.com/office/drawing/2014/main" id="{1B281AA4-A247-4748-1E15-1A8D23A519DA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Button">
            <a:extLst>
              <a:ext uri="{FF2B5EF4-FFF2-40B4-BE49-F238E27FC236}">
                <a16:creationId xmlns:a16="http://schemas.microsoft.com/office/drawing/2014/main" id="{E6E6E357-0253-BB1F-F477-6B1181657481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Button">
            <a:extLst>
              <a:ext uri="{FF2B5EF4-FFF2-40B4-BE49-F238E27FC236}">
                <a16:creationId xmlns:a16="http://schemas.microsoft.com/office/drawing/2014/main" id="{EE636A73-9E47-FF2C-4D2E-818C07D7EDEF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1049F770-38EF-857E-E59B-4F3F247D44F8}"/>
              </a:ext>
            </a:extLst>
          </p:cNvPr>
          <p:cNvSpPr>
            <a:spLocks/>
          </p:cNvSpPr>
          <p:nvPr/>
        </p:nvSpPr>
        <p:spPr bwMode="auto">
          <a:xfrm>
            <a:off x="6077163" y="4252140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Button">
            <a:extLst>
              <a:ext uri="{FF2B5EF4-FFF2-40B4-BE49-F238E27FC236}">
                <a16:creationId xmlns:a16="http://schemas.microsoft.com/office/drawing/2014/main" id="{A8E358E1-881A-A112-F0B7-C54844A60E6A}"/>
              </a:ext>
            </a:extLst>
          </p:cNvPr>
          <p:cNvSpPr>
            <a:spLocks/>
          </p:cNvSpPr>
          <p:nvPr/>
        </p:nvSpPr>
        <p:spPr bwMode="auto">
          <a:xfrm>
            <a:off x="6077162" y="462857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Button">
            <a:extLst>
              <a:ext uri="{FF2B5EF4-FFF2-40B4-BE49-F238E27FC236}">
                <a16:creationId xmlns:a16="http://schemas.microsoft.com/office/drawing/2014/main" id="{34DA5118-17F8-B321-568E-59FF2FEE015C}"/>
              </a:ext>
            </a:extLst>
          </p:cNvPr>
          <p:cNvSpPr>
            <a:spLocks/>
          </p:cNvSpPr>
          <p:nvPr/>
        </p:nvSpPr>
        <p:spPr bwMode="auto">
          <a:xfrm>
            <a:off x="6077161" y="5025572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Button">
            <a:extLst>
              <a:ext uri="{FF2B5EF4-FFF2-40B4-BE49-F238E27FC236}">
                <a16:creationId xmlns:a16="http://schemas.microsoft.com/office/drawing/2014/main" id="{F1EAC24A-CBAE-88F0-3242-4D458CF23901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Button">
            <a:extLst>
              <a:ext uri="{FF2B5EF4-FFF2-40B4-BE49-F238E27FC236}">
                <a16:creationId xmlns:a16="http://schemas.microsoft.com/office/drawing/2014/main" id="{EE501414-3A52-8875-5B1B-6CE0DE30F189}"/>
              </a:ext>
            </a:extLst>
          </p:cNvPr>
          <p:cNvSpPr>
            <a:spLocks/>
          </p:cNvSpPr>
          <p:nvPr/>
        </p:nvSpPr>
        <p:spPr bwMode="auto">
          <a:xfrm>
            <a:off x="6077163" y="3053260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Button">
            <a:extLst>
              <a:ext uri="{FF2B5EF4-FFF2-40B4-BE49-F238E27FC236}">
                <a16:creationId xmlns:a16="http://schemas.microsoft.com/office/drawing/2014/main" id="{C1D21468-FCC8-4DBA-61B9-5A5A91D3B084}"/>
              </a:ext>
            </a:extLst>
          </p:cNvPr>
          <p:cNvSpPr>
            <a:spLocks/>
          </p:cNvSpPr>
          <p:nvPr/>
        </p:nvSpPr>
        <p:spPr bwMode="auto">
          <a:xfrm>
            <a:off x="6077162" y="346017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Button">
            <a:extLst>
              <a:ext uri="{FF2B5EF4-FFF2-40B4-BE49-F238E27FC236}">
                <a16:creationId xmlns:a16="http://schemas.microsoft.com/office/drawing/2014/main" id="{C5A0E882-1305-2AA7-0FCE-A8F863BD44FC}"/>
              </a:ext>
            </a:extLst>
          </p:cNvPr>
          <p:cNvSpPr>
            <a:spLocks/>
          </p:cNvSpPr>
          <p:nvPr/>
        </p:nvSpPr>
        <p:spPr bwMode="auto">
          <a:xfrm>
            <a:off x="6077161" y="3897812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9407C173-1F9C-15A6-01D1-EC260171F08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13" name="Item">
              <a:extLst>
                <a:ext uri="{FF2B5EF4-FFF2-40B4-BE49-F238E27FC236}">
                  <a16:creationId xmlns:a16="http://schemas.microsoft.com/office/drawing/2014/main" id="{FBAEC04A-EDC4-24C4-C11A-0D4D3B9C959B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Item">
              <a:extLst>
                <a:ext uri="{FF2B5EF4-FFF2-40B4-BE49-F238E27FC236}">
                  <a16:creationId xmlns:a16="http://schemas.microsoft.com/office/drawing/2014/main" id="{88A1B885-720A-723F-0641-32B971161313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9" name="Item">
            <a:extLst>
              <a:ext uri="{FF2B5EF4-FFF2-40B4-BE49-F238E27FC236}">
                <a16:creationId xmlns:a16="http://schemas.microsoft.com/office/drawing/2014/main" id="{4D837714-4FF0-316E-D359-A733C0BCE9DE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0" name="Item">
            <a:extLst>
              <a:ext uri="{FF2B5EF4-FFF2-40B4-BE49-F238E27FC236}">
                <a16:creationId xmlns:a16="http://schemas.microsoft.com/office/drawing/2014/main" id="{43ED6029-1B13-91A2-1A9B-789808046CF4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Item">
            <a:extLst>
              <a:ext uri="{FF2B5EF4-FFF2-40B4-BE49-F238E27FC236}">
                <a16:creationId xmlns:a16="http://schemas.microsoft.com/office/drawing/2014/main" id="{BCE0707D-65DC-A884-D127-30F1D0821302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Item">
            <a:extLst>
              <a:ext uri="{FF2B5EF4-FFF2-40B4-BE49-F238E27FC236}">
                <a16:creationId xmlns:a16="http://schemas.microsoft.com/office/drawing/2014/main" id="{A46F913E-D36D-C2CE-4267-D7E42094DD79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Button">
            <a:extLst>
              <a:ext uri="{FF2B5EF4-FFF2-40B4-BE49-F238E27FC236}">
                <a16:creationId xmlns:a16="http://schemas.microsoft.com/office/drawing/2014/main" id="{2BF4EB02-C5C1-6AAB-9605-432ECC4E30F0}"/>
              </a:ext>
            </a:extLst>
          </p:cNvPr>
          <p:cNvSpPr>
            <a:spLocks/>
          </p:cNvSpPr>
          <p:nvPr/>
        </p:nvSpPr>
        <p:spPr bwMode="auto">
          <a:xfrm>
            <a:off x="6080961" y="265811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9E75D5DE-379D-3931-9CBB-2DCD4528CC07}"/>
              </a:ext>
            </a:extLst>
          </p:cNvPr>
          <p:cNvSpPr/>
          <p:nvPr/>
        </p:nvSpPr>
        <p:spPr>
          <a:xfrm>
            <a:off x="6172209" y="236230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4CC5374-84AB-DA36-62F9-A1F9BA0293C0}"/>
              </a:ext>
            </a:extLst>
          </p:cNvPr>
          <p:cNvSpPr/>
          <p:nvPr/>
        </p:nvSpPr>
        <p:spPr>
          <a:xfrm>
            <a:off x="76249" y="6338600"/>
            <a:ext cx="8741513" cy="2868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이어짐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DB7664-8399-9F04-BEC0-EB1A953B9568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직원 관리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직원 상세</a:t>
            </a: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34950568-F892-CD3D-223A-BE7F2CCFB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926779"/>
              </p:ext>
            </p:extLst>
          </p:nvPr>
        </p:nvGraphicFramePr>
        <p:xfrm>
          <a:off x="7697538" y="3731355"/>
          <a:ext cx="4105299" cy="1219355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직원 상태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26" name="Button">
            <a:extLst>
              <a:ext uri="{FF2B5EF4-FFF2-40B4-BE49-F238E27FC236}">
                <a16:creationId xmlns:a16="http://schemas.microsoft.com/office/drawing/2014/main" id="{5619A795-1888-E24D-3272-432867F3883D}"/>
              </a:ext>
            </a:extLst>
          </p:cNvPr>
          <p:cNvSpPr>
            <a:spLocks/>
          </p:cNvSpPr>
          <p:nvPr/>
        </p:nvSpPr>
        <p:spPr bwMode="auto">
          <a:xfrm>
            <a:off x="9135187" y="4596477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Button">
            <a:extLst>
              <a:ext uri="{FF2B5EF4-FFF2-40B4-BE49-F238E27FC236}">
                <a16:creationId xmlns:a16="http://schemas.microsoft.com/office/drawing/2014/main" id="{2BEE0F97-7124-0A9C-1B0B-C45D7262CCA6}"/>
              </a:ext>
            </a:extLst>
          </p:cNvPr>
          <p:cNvSpPr>
            <a:spLocks/>
          </p:cNvSpPr>
          <p:nvPr/>
        </p:nvSpPr>
        <p:spPr bwMode="auto">
          <a:xfrm>
            <a:off x="9664835" y="459647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 Box">
            <a:extLst>
              <a:ext uri="{FF2B5EF4-FFF2-40B4-BE49-F238E27FC236}">
                <a16:creationId xmlns:a16="http://schemas.microsoft.com/office/drawing/2014/main" id="{6DE15464-8B84-313D-770A-2BDC8AF528E5}"/>
              </a:ext>
            </a:extLst>
          </p:cNvPr>
          <p:cNvSpPr/>
          <p:nvPr/>
        </p:nvSpPr>
        <p:spPr>
          <a:xfrm>
            <a:off x="8903958" y="3822679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김예원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 Box">
            <a:extLst>
              <a:ext uri="{FF2B5EF4-FFF2-40B4-BE49-F238E27FC236}">
                <a16:creationId xmlns:a16="http://schemas.microsoft.com/office/drawing/2014/main" id="{3678658A-0607-78DE-5D3E-E128843DA98C}"/>
              </a:ext>
            </a:extLst>
          </p:cNvPr>
          <p:cNvSpPr/>
          <p:nvPr/>
        </p:nvSpPr>
        <p:spPr>
          <a:xfrm>
            <a:off x="8903958" y="4220486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윤아현 퇴사로 인해 담장자 변경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순서도: 병합 34">
            <a:extLst>
              <a:ext uri="{FF2B5EF4-FFF2-40B4-BE49-F238E27FC236}">
                <a16:creationId xmlns:a16="http://schemas.microsoft.com/office/drawing/2014/main" id="{766E0541-DA67-B1FF-642D-C6CC773D8518}"/>
              </a:ext>
            </a:extLst>
          </p:cNvPr>
          <p:cNvSpPr/>
          <p:nvPr/>
        </p:nvSpPr>
        <p:spPr>
          <a:xfrm>
            <a:off x="11410968" y="3908389"/>
            <a:ext cx="118012" cy="45719"/>
          </a:xfrm>
          <a:prstGeom prst="flowChartMerg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E00DA146-1FDB-2235-E356-E3DEF5C7B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109007"/>
              </p:ext>
            </p:extLst>
          </p:nvPr>
        </p:nvGraphicFramePr>
        <p:xfrm>
          <a:off x="7697538" y="5298840"/>
          <a:ext cx="4105299" cy="1219355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삭제하시겠습니까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47" name="Button">
            <a:extLst>
              <a:ext uri="{FF2B5EF4-FFF2-40B4-BE49-F238E27FC236}">
                <a16:creationId xmlns:a16="http://schemas.microsoft.com/office/drawing/2014/main" id="{C89E225F-4C90-C90F-9E79-A4E2CA5047C0}"/>
              </a:ext>
            </a:extLst>
          </p:cNvPr>
          <p:cNvSpPr>
            <a:spLocks/>
          </p:cNvSpPr>
          <p:nvPr/>
        </p:nvSpPr>
        <p:spPr bwMode="auto">
          <a:xfrm>
            <a:off x="9225296" y="6204878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Button">
            <a:extLst>
              <a:ext uri="{FF2B5EF4-FFF2-40B4-BE49-F238E27FC236}">
                <a16:creationId xmlns:a16="http://schemas.microsoft.com/office/drawing/2014/main" id="{D657A30E-EFE2-8380-04AB-367B1907A991}"/>
              </a:ext>
            </a:extLst>
          </p:cNvPr>
          <p:cNvSpPr>
            <a:spLocks/>
          </p:cNvSpPr>
          <p:nvPr/>
        </p:nvSpPr>
        <p:spPr bwMode="auto">
          <a:xfrm>
            <a:off x="9754944" y="6204877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Text Box">
            <a:extLst>
              <a:ext uri="{FF2B5EF4-FFF2-40B4-BE49-F238E27FC236}">
                <a16:creationId xmlns:a16="http://schemas.microsoft.com/office/drawing/2014/main" id="{B2C07DCB-0E8E-14D1-7551-A8164C36FB9D}"/>
              </a:ext>
            </a:extLst>
          </p:cNvPr>
          <p:cNvSpPr/>
          <p:nvPr/>
        </p:nvSpPr>
        <p:spPr>
          <a:xfrm>
            <a:off x="8955419" y="5787971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윤아현 퇴사로 인해 담장자 변경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74A35872-9802-53CA-1D8F-0D5978ACAAFD}"/>
              </a:ext>
            </a:extLst>
          </p:cNvPr>
          <p:cNvSpPr/>
          <p:nvPr/>
        </p:nvSpPr>
        <p:spPr>
          <a:xfrm>
            <a:off x="7570538" y="5161135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28A96755-E28B-5D30-68DC-6292EA5D0C43}"/>
              </a:ext>
            </a:extLst>
          </p:cNvPr>
          <p:cNvSpPr/>
          <p:nvPr/>
        </p:nvSpPr>
        <p:spPr>
          <a:xfrm>
            <a:off x="7570538" y="3626112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2843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0D483AC8-D04A-EE49-52D6-B18C836239A1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37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66568BFF-1F93-70E3-CF83-C76F7B36FFF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8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A11B614F-0473-6973-1F3D-63237D0D1984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39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DCF488D8-2B33-C7A4-0ABE-540B9EC083B2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" name="타원 5">
            <a:extLst>
              <a:ext uri="{FF2B5EF4-FFF2-40B4-BE49-F238E27FC236}">
                <a16:creationId xmlns:a16="http://schemas.microsoft.com/office/drawing/2014/main" id="{F7EE0622-D70E-4C8E-E6C4-C0978ACC54C5}"/>
              </a:ext>
            </a:extLst>
          </p:cNvPr>
          <p:cNvSpPr/>
          <p:nvPr/>
        </p:nvSpPr>
        <p:spPr>
          <a:xfrm>
            <a:off x="108756" y="248894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직원 상세</a:t>
            </a:r>
            <a:r>
              <a:rPr lang="en-US" altLang="ko-KR" sz="3600" b="1" dirty="0"/>
              <a:t>2</a:t>
            </a:r>
            <a:endParaRPr lang="ko-KR" altLang="en-US" sz="3600" b="1" dirty="0"/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671061"/>
              </p:ext>
            </p:extLst>
          </p:nvPr>
        </p:nvGraphicFramePr>
        <p:xfrm>
          <a:off x="8895522" y="835701"/>
          <a:ext cx="3221062" cy="165761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직원 소유 자산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/>
                        <a:t>자산 이미지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/>
                        <a:t>일련번호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 err="1"/>
                        <a:t>자산명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/>
                        <a:t>분류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구입일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상세보기 버튼</a:t>
                      </a:r>
                      <a:r>
                        <a:rPr lang="en-US" altLang="ko-KR" sz="1050" dirty="0"/>
                        <a:t> (</a:t>
                      </a:r>
                      <a:r>
                        <a:rPr lang="ko-KR" altLang="en-US" sz="1050" dirty="0"/>
                        <a:t>자산 상세페이지로 이동</a:t>
                      </a:r>
                      <a:r>
                        <a:rPr lang="en-US" altLang="ko-KR" sz="105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</a:tbl>
          </a:graphicData>
        </a:graphic>
      </p:graphicFrame>
      <p:sp>
        <p:nvSpPr>
          <p:cNvPr id="17" name="Menu">
            <a:extLst>
              <a:ext uri="{FF2B5EF4-FFF2-40B4-BE49-F238E27FC236}">
                <a16:creationId xmlns:a16="http://schemas.microsoft.com/office/drawing/2014/main" id="{5F965C45-3CF7-64E3-4855-35EAB01EAD9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Button">
            <a:extLst>
              <a:ext uri="{FF2B5EF4-FFF2-40B4-BE49-F238E27FC236}">
                <a16:creationId xmlns:a16="http://schemas.microsoft.com/office/drawing/2014/main" id="{1B281AA4-A247-4748-1E15-1A8D23A519DA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Button">
            <a:extLst>
              <a:ext uri="{FF2B5EF4-FFF2-40B4-BE49-F238E27FC236}">
                <a16:creationId xmlns:a16="http://schemas.microsoft.com/office/drawing/2014/main" id="{E6E6E357-0253-BB1F-F477-6B1181657481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Button">
            <a:extLst>
              <a:ext uri="{FF2B5EF4-FFF2-40B4-BE49-F238E27FC236}">
                <a16:creationId xmlns:a16="http://schemas.microsoft.com/office/drawing/2014/main" id="{EE636A73-9E47-FF2C-4D2E-818C07D7EDEF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Button">
            <a:extLst>
              <a:ext uri="{FF2B5EF4-FFF2-40B4-BE49-F238E27FC236}">
                <a16:creationId xmlns:a16="http://schemas.microsoft.com/office/drawing/2014/main" id="{F1EAC24A-CBAE-88F0-3242-4D458CF23901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9407C173-1F9C-15A6-01D1-EC260171F08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13" name="Item">
              <a:extLst>
                <a:ext uri="{FF2B5EF4-FFF2-40B4-BE49-F238E27FC236}">
                  <a16:creationId xmlns:a16="http://schemas.microsoft.com/office/drawing/2014/main" id="{FBAEC04A-EDC4-24C4-C11A-0D4D3B9C959B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Item">
              <a:extLst>
                <a:ext uri="{FF2B5EF4-FFF2-40B4-BE49-F238E27FC236}">
                  <a16:creationId xmlns:a16="http://schemas.microsoft.com/office/drawing/2014/main" id="{88A1B885-720A-723F-0641-32B971161313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9" name="Item">
            <a:extLst>
              <a:ext uri="{FF2B5EF4-FFF2-40B4-BE49-F238E27FC236}">
                <a16:creationId xmlns:a16="http://schemas.microsoft.com/office/drawing/2014/main" id="{4D837714-4FF0-316E-D359-A733C0BCE9DE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0" name="Item">
            <a:extLst>
              <a:ext uri="{FF2B5EF4-FFF2-40B4-BE49-F238E27FC236}">
                <a16:creationId xmlns:a16="http://schemas.microsoft.com/office/drawing/2014/main" id="{43ED6029-1B13-91A2-1A9B-789808046CF4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Item">
            <a:extLst>
              <a:ext uri="{FF2B5EF4-FFF2-40B4-BE49-F238E27FC236}">
                <a16:creationId xmlns:a16="http://schemas.microsoft.com/office/drawing/2014/main" id="{BCE0707D-65DC-A884-D127-30F1D0821302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Item">
            <a:extLst>
              <a:ext uri="{FF2B5EF4-FFF2-40B4-BE49-F238E27FC236}">
                <a16:creationId xmlns:a16="http://schemas.microsoft.com/office/drawing/2014/main" id="{A46F913E-D36D-C2CE-4267-D7E42094DD79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Label">
            <a:extLst>
              <a:ext uri="{FF2B5EF4-FFF2-40B4-BE49-F238E27FC236}">
                <a16:creationId xmlns:a16="http://schemas.microsoft.com/office/drawing/2014/main" id="{95F00339-1019-00F1-5840-D1AD81FD3A13}"/>
              </a:ext>
            </a:extLst>
          </p:cNvPr>
          <p:cNvSpPr txBox="1"/>
          <p:nvPr/>
        </p:nvSpPr>
        <p:spPr>
          <a:xfrm>
            <a:off x="341447" y="2135341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소유 자산 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6" name="표 25">
            <a:extLst>
              <a:ext uri="{FF2B5EF4-FFF2-40B4-BE49-F238E27FC236}">
                <a16:creationId xmlns:a16="http://schemas.microsoft.com/office/drawing/2014/main" id="{386CBF04-6218-B036-AC1A-54354ABE8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344417"/>
              </p:ext>
            </p:extLst>
          </p:nvPr>
        </p:nvGraphicFramePr>
        <p:xfrm>
          <a:off x="387226" y="2541606"/>
          <a:ext cx="6045507" cy="2318409"/>
        </p:xfrm>
        <a:graphic>
          <a:graphicData uri="http://schemas.openxmlformats.org/drawingml/2006/table">
            <a:tbl>
              <a:tblPr firstRow="1" bandRow="1"/>
              <a:tblGrid>
                <a:gridCol w="1020856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981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2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6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803">
                  <a:extLst>
                    <a:ext uri="{9D8B030D-6E8A-4147-A177-3AD203B41FA5}">
                      <a16:colId xmlns:a16="http://schemas.microsoft.com/office/drawing/2014/main" val="1887818185"/>
                    </a:ext>
                  </a:extLst>
                </a:gridCol>
                <a:gridCol w="1056803">
                  <a:extLst>
                    <a:ext uri="{9D8B030D-6E8A-4147-A177-3AD203B41FA5}">
                      <a16:colId xmlns:a16="http://schemas.microsoft.com/office/drawing/2014/main" val="3697090603"/>
                    </a:ext>
                  </a:extLst>
                </a:gridCol>
              </a:tblGrid>
              <a:tr h="270818">
                <a:tc>
                  <a:txBody>
                    <a:bodyPr/>
                    <a:lstStyle/>
                    <a:p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이미지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일련번호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자산명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구입일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864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 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2022/08/10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0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1493265990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개발자용 노트북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노트북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2022/08/01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97">
                <a:tc>
                  <a:txBody>
                    <a:bodyPr/>
                    <a:lstStyle/>
                    <a:p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1607249331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블루투스 키보드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키보드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2022/07/30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Button">
            <a:extLst>
              <a:ext uri="{FF2B5EF4-FFF2-40B4-BE49-F238E27FC236}">
                <a16:creationId xmlns:a16="http://schemas.microsoft.com/office/drawing/2014/main" id="{936EFFF4-DFE2-5C76-749E-950F74F3007D}"/>
              </a:ext>
            </a:extLst>
          </p:cNvPr>
          <p:cNvSpPr>
            <a:spLocks/>
          </p:cNvSpPr>
          <p:nvPr/>
        </p:nvSpPr>
        <p:spPr bwMode="auto">
          <a:xfrm>
            <a:off x="5544773" y="300056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상세보기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Button">
            <a:extLst>
              <a:ext uri="{FF2B5EF4-FFF2-40B4-BE49-F238E27FC236}">
                <a16:creationId xmlns:a16="http://schemas.microsoft.com/office/drawing/2014/main" id="{733F68B2-856B-C817-DE43-6604DCDF49BF}"/>
              </a:ext>
            </a:extLst>
          </p:cNvPr>
          <p:cNvSpPr>
            <a:spLocks/>
          </p:cNvSpPr>
          <p:nvPr/>
        </p:nvSpPr>
        <p:spPr bwMode="auto">
          <a:xfrm>
            <a:off x="5544773" y="3738254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상세보기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Button">
            <a:extLst>
              <a:ext uri="{FF2B5EF4-FFF2-40B4-BE49-F238E27FC236}">
                <a16:creationId xmlns:a16="http://schemas.microsoft.com/office/drawing/2014/main" id="{C985EE65-0CD5-F896-BA24-0ECFB99F2ECE}"/>
              </a:ext>
            </a:extLst>
          </p:cNvPr>
          <p:cNvSpPr>
            <a:spLocks/>
          </p:cNvSpPr>
          <p:nvPr/>
        </p:nvSpPr>
        <p:spPr bwMode="auto">
          <a:xfrm>
            <a:off x="5550765" y="4403771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상세보기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F13DF8-C99B-E521-65F9-FE83FBC07CE3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직원 관리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직원 상세</a:t>
            </a:r>
          </a:p>
        </p:txBody>
      </p:sp>
    </p:spTree>
    <p:extLst>
      <p:ext uri="{BB962C8B-B14F-4D97-AF65-F5344CB8AC3E}">
        <p14:creationId xmlns:p14="http://schemas.microsoft.com/office/powerpoint/2010/main" val="2422074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0767E-7E98-6B4A-FFD5-02589AA12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부서 코드 관리</a:t>
            </a:r>
          </a:p>
        </p:txBody>
      </p:sp>
    </p:spTree>
    <p:extLst>
      <p:ext uri="{BB962C8B-B14F-4D97-AF65-F5344CB8AC3E}">
        <p14:creationId xmlns:p14="http://schemas.microsoft.com/office/powerpoint/2010/main" val="3439058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AE206CB-80C5-562A-BE40-9196120CA36C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5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C5853C3-5E3A-EC13-A710-C0577EC7DC8C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5196EAF-5D27-D969-F476-F30373EC1D44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DFC7AE8-BCBE-9F49-AE33-8C316BD11FF5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9678A2D8-3005-8247-83A5-356420E12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365560"/>
              </p:ext>
            </p:extLst>
          </p:nvPr>
        </p:nvGraphicFramePr>
        <p:xfrm>
          <a:off x="287132" y="2464632"/>
          <a:ext cx="6274028" cy="2839329"/>
        </p:xfrm>
        <a:graphic>
          <a:graphicData uri="http://schemas.openxmlformats.org/drawingml/2006/table">
            <a:tbl>
              <a:tblPr firstRow="1" bandRow="1"/>
              <a:tblGrid>
                <a:gridCol w="1038897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905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002">
                  <a:extLst>
                    <a:ext uri="{9D8B030D-6E8A-4147-A177-3AD203B41FA5}">
                      <a16:colId xmlns:a16="http://schemas.microsoft.com/office/drawing/2014/main" val="2664265706"/>
                    </a:ext>
                  </a:extLst>
                </a:gridCol>
                <a:gridCol w="1435520">
                  <a:extLst>
                    <a:ext uri="{9D8B030D-6E8A-4147-A177-3AD203B41FA5}">
                      <a16:colId xmlns:a16="http://schemas.microsoft.com/office/drawing/2014/main" val="791536316"/>
                    </a:ext>
                  </a:extLst>
                </a:gridCol>
              </a:tblGrid>
              <a:tr h="270818">
                <a:tc>
                  <a:txBody>
                    <a:bodyPr/>
                    <a:lstStyle/>
                    <a:p>
                      <a:pPr algn="ctr"/>
                      <a:r>
                        <a:rPr 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부서명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연락처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관리</a:t>
                      </a:r>
                      <a:endParaRPr lang="en-US" sz="9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864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개발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팀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205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02-123-4567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002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개발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팀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206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02-456-7891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마케팅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204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02-468-1346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경영지원팀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201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02-794-1346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코드 관리</a:t>
            </a:r>
            <a:endParaRPr lang="en-US" altLang="ko-KR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498234"/>
              </p:ext>
            </p:extLst>
          </p:nvPr>
        </p:nvGraphicFramePr>
        <p:xfrm>
          <a:off x="8895522" y="217392"/>
          <a:ext cx="3221062" cy="290221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부서 코드 관리 리스트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코드번호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부서명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위치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자산의 위치와 관계</a:t>
                      </a:r>
                      <a:r>
                        <a:rPr lang="en-US" altLang="ko-KR" sz="1050" dirty="0"/>
                        <a:t>X, </a:t>
                      </a:r>
                      <a:r>
                        <a:rPr lang="ko-KR" altLang="en-US" sz="1050" dirty="0"/>
                        <a:t>부서의 위치임</a:t>
                      </a:r>
                      <a:r>
                        <a:rPr lang="en-US" altLang="ko-KR" sz="1050" dirty="0"/>
                        <a:t>)/</a:t>
                      </a:r>
                      <a:r>
                        <a:rPr lang="ko-KR" altLang="en-US" sz="1050" dirty="0"/>
                        <a:t>연락처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관리버튼위치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상세보기 페이지 </a:t>
                      </a:r>
                      <a:r>
                        <a:rPr lang="en-US" altLang="ko-KR" sz="1050" dirty="0"/>
                        <a:t>X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623497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생성 버튼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A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수정 팝업 </a:t>
                      </a: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/>
                        <a:t>다음페이지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665031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B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삭제 팝업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5989739"/>
                  </a:ext>
                </a:extLst>
              </a:tr>
            </a:tbl>
          </a:graphicData>
        </a:graphic>
      </p:graphicFrame>
      <p:sp>
        <p:nvSpPr>
          <p:cNvPr id="3" name="Menu">
            <a:extLst>
              <a:ext uri="{FF2B5EF4-FFF2-40B4-BE49-F238E27FC236}">
                <a16:creationId xmlns:a16="http://schemas.microsoft.com/office/drawing/2014/main" id="{8049D288-366A-E83D-9BA8-0AEF2C3BD2B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Button">
            <a:extLst>
              <a:ext uri="{FF2B5EF4-FFF2-40B4-BE49-F238E27FC236}">
                <a16:creationId xmlns:a16="http://schemas.microsoft.com/office/drawing/2014/main" id="{431D8249-A814-79C1-07AF-51E0BDB07A05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FFBCBDEA-FF89-B0DD-8D64-A05421F2816F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Button">
            <a:extLst>
              <a:ext uri="{FF2B5EF4-FFF2-40B4-BE49-F238E27FC236}">
                <a16:creationId xmlns:a16="http://schemas.microsoft.com/office/drawing/2014/main" id="{A23A9844-0C53-E7D8-B0FF-61200E48F752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582F3B1-A3AC-42F9-DD01-B1904C0717CB}"/>
              </a:ext>
            </a:extLst>
          </p:cNvPr>
          <p:cNvSpPr/>
          <p:nvPr/>
        </p:nvSpPr>
        <p:spPr>
          <a:xfrm>
            <a:off x="4914341" y="203852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50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00BDDCFD-6700-F3F5-737E-331918CD8A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12492" y="2034421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51" name="Text Box">
              <a:extLst>
                <a:ext uri="{FF2B5EF4-FFF2-40B4-BE49-F238E27FC236}">
                  <a16:creationId xmlns:a16="http://schemas.microsoft.com/office/drawing/2014/main" id="{A25BA581-94D0-2185-4A46-FC8023486A4B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52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415B0AD5-405A-3AE9-634A-AC57C483F7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3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4D9AB249-FB09-96B2-0BA6-2788DA45BB0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65518" y="2031290"/>
            <a:ext cx="863049" cy="241092"/>
            <a:chOff x="1122302" y="1257689"/>
            <a:chExt cx="863049" cy="241092"/>
          </a:xfrm>
        </p:grpSpPr>
        <p:sp>
          <p:nvSpPr>
            <p:cNvPr id="54" name="Text Box">
              <a:extLst>
                <a:ext uri="{FF2B5EF4-FFF2-40B4-BE49-F238E27FC236}">
                  <a16:creationId xmlns:a16="http://schemas.microsoft.com/office/drawing/2014/main" id="{C01298D4-0AB1-59FE-FFC6-D14A791B6444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93A8F06B-A7AB-81CA-7FA4-6E545FEE2210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6" name="Button">
            <a:extLst>
              <a:ext uri="{FF2B5EF4-FFF2-40B4-BE49-F238E27FC236}">
                <a16:creationId xmlns:a16="http://schemas.microsoft.com/office/drawing/2014/main" id="{EA5B1A61-FB82-46DF-D929-E3DBCAF27787}"/>
              </a:ext>
            </a:extLst>
          </p:cNvPr>
          <p:cNvSpPr>
            <a:spLocks/>
          </p:cNvSpPr>
          <p:nvPr/>
        </p:nvSpPr>
        <p:spPr bwMode="auto">
          <a:xfrm>
            <a:off x="7999986" y="2026700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401578AB-0373-6710-4EDA-6CC953620A0E}"/>
              </a:ext>
            </a:extLst>
          </p:cNvPr>
          <p:cNvSpPr/>
          <p:nvPr/>
        </p:nvSpPr>
        <p:spPr>
          <a:xfrm>
            <a:off x="73082" y="226766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5" name="Button">
            <a:extLst>
              <a:ext uri="{FF2B5EF4-FFF2-40B4-BE49-F238E27FC236}">
                <a16:creationId xmlns:a16="http://schemas.microsoft.com/office/drawing/2014/main" id="{BD10CB35-3B71-BFE6-F5C4-3DE12ED39368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9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B98F1F54-C1DC-BAD6-4F61-4630C5840639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20" name="Item">
              <a:extLst>
                <a:ext uri="{FF2B5EF4-FFF2-40B4-BE49-F238E27FC236}">
                  <a16:creationId xmlns:a16="http://schemas.microsoft.com/office/drawing/2014/main" id="{3CA7FD64-78E7-037F-2443-331E4CFC02A7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Item">
              <a:extLst>
                <a:ext uri="{FF2B5EF4-FFF2-40B4-BE49-F238E27FC236}">
                  <a16:creationId xmlns:a16="http://schemas.microsoft.com/office/drawing/2014/main" id="{15593D14-161D-CA6B-2452-4EC0AF41B75B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2" name="Item">
            <a:extLst>
              <a:ext uri="{FF2B5EF4-FFF2-40B4-BE49-F238E27FC236}">
                <a16:creationId xmlns:a16="http://schemas.microsoft.com/office/drawing/2014/main" id="{A345DC90-4531-0FFE-866E-99AE95FBC3D1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23" name="Item">
            <a:extLst>
              <a:ext uri="{FF2B5EF4-FFF2-40B4-BE49-F238E27FC236}">
                <a16:creationId xmlns:a16="http://schemas.microsoft.com/office/drawing/2014/main" id="{437BFC5D-035C-8430-AAC2-13C1EDB68B23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Item">
            <a:extLst>
              <a:ext uri="{FF2B5EF4-FFF2-40B4-BE49-F238E27FC236}">
                <a16:creationId xmlns:a16="http://schemas.microsoft.com/office/drawing/2014/main" id="{38149831-56AC-615D-5A0B-C22E4FF1055D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Item">
            <a:extLst>
              <a:ext uri="{FF2B5EF4-FFF2-40B4-BE49-F238E27FC236}">
                <a16:creationId xmlns:a16="http://schemas.microsoft.com/office/drawing/2014/main" id="{7EB7469B-D95C-0226-234F-70B295CA0112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Label">
            <a:extLst>
              <a:ext uri="{FF2B5EF4-FFF2-40B4-BE49-F238E27FC236}">
                <a16:creationId xmlns:a16="http://schemas.microsoft.com/office/drawing/2014/main" id="{B1FFCD09-C9EA-62DA-1E43-2AFFD5149EFD}"/>
              </a:ext>
            </a:extLst>
          </p:cNvPr>
          <p:cNvSpPr txBox="1"/>
          <p:nvPr/>
        </p:nvSpPr>
        <p:spPr>
          <a:xfrm>
            <a:off x="249960" y="2092524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코드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Button">
            <a:extLst>
              <a:ext uri="{FF2B5EF4-FFF2-40B4-BE49-F238E27FC236}">
                <a16:creationId xmlns:a16="http://schemas.microsoft.com/office/drawing/2014/main" id="{A52F65B0-A320-230D-F871-5E00EF6B2F11}"/>
              </a:ext>
            </a:extLst>
          </p:cNvPr>
          <p:cNvSpPr>
            <a:spLocks/>
          </p:cNvSpPr>
          <p:nvPr/>
        </p:nvSpPr>
        <p:spPr bwMode="auto">
          <a:xfrm>
            <a:off x="307779" y="5891429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3906D504-0906-CB12-1FCB-E2141E018109}"/>
              </a:ext>
            </a:extLst>
          </p:cNvPr>
          <p:cNvSpPr/>
          <p:nvPr/>
        </p:nvSpPr>
        <p:spPr>
          <a:xfrm>
            <a:off x="811474" y="588510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70CA3-D99F-188C-33FB-B954618F5F48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부서 관리</a:t>
            </a:r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FFC69CD8-3F0F-BD39-590E-60C994F65D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895666"/>
              </p:ext>
            </p:extLst>
          </p:nvPr>
        </p:nvGraphicFramePr>
        <p:xfrm>
          <a:off x="7697538" y="5525269"/>
          <a:ext cx="4105299" cy="1219355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삭제하시겠습니까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41" name="Button">
            <a:extLst>
              <a:ext uri="{FF2B5EF4-FFF2-40B4-BE49-F238E27FC236}">
                <a16:creationId xmlns:a16="http://schemas.microsoft.com/office/drawing/2014/main" id="{55510516-1F13-321E-442D-4EE242A066C1}"/>
              </a:ext>
            </a:extLst>
          </p:cNvPr>
          <p:cNvSpPr>
            <a:spLocks/>
          </p:cNvSpPr>
          <p:nvPr/>
        </p:nvSpPr>
        <p:spPr bwMode="auto">
          <a:xfrm>
            <a:off x="9225296" y="6431307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E5A078C6-2B96-F820-C7DA-73A7D06B2F9A}"/>
              </a:ext>
            </a:extLst>
          </p:cNvPr>
          <p:cNvSpPr>
            <a:spLocks/>
          </p:cNvSpPr>
          <p:nvPr/>
        </p:nvSpPr>
        <p:spPr bwMode="auto">
          <a:xfrm>
            <a:off x="9754944" y="643130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 Box">
            <a:extLst>
              <a:ext uri="{FF2B5EF4-FFF2-40B4-BE49-F238E27FC236}">
                <a16:creationId xmlns:a16="http://schemas.microsoft.com/office/drawing/2014/main" id="{8C394DDA-44A8-DE14-A87C-88C37CC551BF}"/>
              </a:ext>
            </a:extLst>
          </p:cNvPr>
          <p:cNvSpPr/>
          <p:nvPr/>
        </p:nvSpPr>
        <p:spPr>
          <a:xfrm>
            <a:off x="8955419" y="6014400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인원 감소로 부서 축소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928D67CE-2D03-1FB3-4E04-47317906CF5A}"/>
              </a:ext>
            </a:extLst>
          </p:cNvPr>
          <p:cNvSpPr/>
          <p:nvPr/>
        </p:nvSpPr>
        <p:spPr>
          <a:xfrm>
            <a:off x="7570538" y="5387564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35913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70BD6A0-7E7E-E4FF-8CEE-3000F3899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627750"/>
              </p:ext>
            </p:extLst>
          </p:nvPr>
        </p:nvGraphicFramePr>
        <p:xfrm>
          <a:off x="249962" y="951319"/>
          <a:ext cx="5846038" cy="2976525"/>
        </p:xfrm>
        <a:graphic>
          <a:graphicData uri="http://schemas.openxmlformats.org/drawingml/2006/table">
            <a:tbl>
              <a:tblPr firstRow="1" bandRow="1"/>
              <a:tblGrid>
                <a:gridCol w="1426438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3522503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897097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생성할 부서 정보를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811995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부서명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연락처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069539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98022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824251"/>
                  </a:ext>
                </a:extLst>
              </a:tr>
            </a:tbl>
          </a:graphicData>
        </a:graphic>
      </p:graphicFrame>
      <p:sp>
        <p:nvSpPr>
          <p:cNvPr id="6" name="타원 5">
            <a:extLst>
              <a:ext uri="{FF2B5EF4-FFF2-40B4-BE49-F238E27FC236}">
                <a16:creationId xmlns:a16="http://schemas.microsoft.com/office/drawing/2014/main" id="{F7EE0622-D70E-4C8E-E6C4-C0978ACC54C5}"/>
              </a:ext>
            </a:extLst>
          </p:cNvPr>
          <p:cNvSpPr/>
          <p:nvPr/>
        </p:nvSpPr>
        <p:spPr>
          <a:xfrm>
            <a:off x="76249" y="1786137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3" name="Text Box">
            <a:extLst>
              <a:ext uri="{FF2B5EF4-FFF2-40B4-BE49-F238E27FC236}">
                <a16:creationId xmlns:a16="http://schemas.microsoft.com/office/drawing/2014/main" id="{CED290F4-C839-A6CA-4F3E-E90143A6BF7B}"/>
              </a:ext>
            </a:extLst>
          </p:cNvPr>
          <p:cNvSpPr/>
          <p:nvPr/>
        </p:nvSpPr>
        <p:spPr>
          <a:xfrm>
            <a:off x="1723093" y="1819238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경영지원</a:t>
            </a:r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팀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Button">
            <a:extLst>
              <a:ext uri="{FF2B5EF4-FFF2-40B4-BE49-F238E27FC236}">
                <a16:creationId xmlns:a16="http://schemas.microsoft.com/office/drawing/2014/main" id="{4F0D75FF-F9B2-3F48-203B-48FE54D7E666}"/>
              </a:ext>
            </a:extLst>
          </p:cNvPr>
          <p:cNvSpPr>
            <a:spLocks/>
          </p:cNvSpPr>
          <p:nvPr/>
        </p:nvSpPr>
        <p:spPr bwMode="auto">
          <a:xfrm>
            <a:off x="2601118" y="3564324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A783B8EA-9F73-D6C5-26FD-C6FE7A70A5E1}"/>
              </a:ext>
            </a:extLst>
          </p:cNvPr>
          <p:cNvSpPr/>
          <p:nvPr/>
        </p:nvSpPr>
        <p:spPr>
          <a:xfrm>
            <a:off x="2694919" y="385842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4" name="Button">
            <a:extLst>
              <a:ext uri="{FF2B5EF4-FFF2-40B4-BE49-F238E27FC236}">
                <a16:creationId xmlns:a16="http://schemas.microsoft.com/office/drawing/2014/main" id="{66889424-870D-03AC-58C4-121D8965D768}"/>
              </a:ext>
            </a:extLst>
          </p:cNvPr>
          <p:cNvSpPr>
            <a:spLocks/>
          </p:cNvSpPr>
          <p:nvPr/>
        </p:nvSpPr>
        <p:spPr bwMode="auto">
          <a:xfrm>
            <a:off x="3130766" y="3564323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AD0FC037-FD43-0713-9A65-9DBCD74E9FC2}"/>
              </a:ext>
            </a:extLst>
          </p:cNvPr>
          <p:cNvSpPr/>
          <p:nvPr/>
        </p:nvSpPr>
        <p:spPr>
          <a:xfrm>
            <a:off x="3306976" y="384363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부서 생성</a:t>
            </a:r>
            <a:r>
              <a:rPr lang="en-US" altLang="ko-KR" sz="3600" b="1" dirty="0"/>
              <a:t>/</a:t>
            </a:r>
            <a:r>
              <a:rPr lang="ko-KR" altLang="en-US" sz="3600" b="1" dirty="0"/>
              <a:t>수정 팝업</a:t>
            </a: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103910"/>
              </p:ext>
            </p:extLst>
          </p:nvPr>
        </p:nvGraphicFramePr>
        <p:xfrm>
          <a:off x="8895522" y="226101"/>
          <a:ext cx="3221062" cy="160935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부서 생성 정보 입력란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코드번호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부서명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위치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연락처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취소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팝업 닫기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완료 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생성되고 팝업 닫기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9767199"/>
                  </a:ext>
                </a:extLst>
              </a:tr>
            </a:tbl>
          </a:graphicData>
        </a:graphic>
      </p:graphicFrame>
      <p:sp>
        <p:nvSpPr>
          <p:cNvPr id="42" name="Text Box">
            <a:extLst>
              <a:ext uri="{FF2B5EF4-FFF2-40B4-BE49-F238E27FC236}">
                <a16:creationId xmlns:a16="http://schemas.microsoft.com/office/drawing/2014/main" id="{7688E1FA-E493-944B-9376-B41F531BD7C9}"/>
              </a:ext>
            </a:extLst>
          </p:cNvPr>
          <p:cNvSpPr/>
          <p:nvPr/>
        </p:nvSpPr>
        <p:spPr>
          <a:xfrm>
            <a:off x="1723093" y="1395981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005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8" name="Text Box">
            <a:extLst>
              <a:ext uri="{FF2B5EF4-FFF2-40B4-BE49-F238E27FC236}">
                <a16:creationId xmlns:a16="http://schemas.microsoft.com/office/drawing/2014/main" id="{0415429D-ADD3-7946-6627-39F631B4CEA9}"/>
              </a:ext>
            </a:extLst>
          </p:cNvPr>
          <p:cNvSpPr/>
          <p:nvPr/>
        </p:nvSpPr>
        <p:spPr>
          <a:xfrm>
            <a:off x="1723093" y="2204880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505</a:t>
            </a: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호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 Box">
            <a:extLst>
              <a:ext uri="{FF2B5EF4-FFF2-40B4-BE49-F238E27FC236}">
                <a16:creationId xmlns:a16="http://schemas.microsoft.com/office/drawing/2014/main" id="{8167702A-B17B-53C1-FD3A-D99A29B95126}"/>
              </a:ext>
            </a:extLst>
          </p:cNvPr>
          <p:cNvSpPr/>
          <p:nvPr/>
        </p:nvSpPr>
        <p:spPr>
          <a:xfrm>
            <a:off x="1723093" y="2668625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02-589-4613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43EDCE-6787-45A6-CCE2-AFD2F9D7D1FB}"/>
              </a:ext>
            </a:extLst>
          </p:cNvPr>
          <p:cNvSpPr txBox="1"/>
          <p:nvPr/>
        </p:nvSpPr>
        <p:spPr>
          <a:xfrm>
            <a:off x="8895522" y="1915096"/>
            <a:ext cx="2528537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ko-KR" altLang="en-US" sz="1200" dirty="0"/>
              <a:t>코드번호 중복 시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B, </a:t>
            </a:r>
          </a:p>
          <a:p>
            <a:r>
              <a:rPr lang="ko-KR" altLang="en-US" sz="1200" dirty="0"/>
              <a:t>부서명 중복 시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C,</a:t>
            </a:r>
          </a:p>
          <a:p>
            <a:r>
              <a:rPr lang="ko-KR" altLang="en-US" sz="1200" dirty="0"/>
              <a:t>필수 입력란 </a:t>
            </a:r>
            <a:r>
              <a:rPr lang="ko-KR" altLang="en-US" sz="1200" dirty="0" err="1"/>
              <a:t>미입력시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D</a:t>
            </a:r>
          </a:p>
        </p:txBody>
      </p:sp>
      <p:sp>
        <p:nvSpPr>
          <p:cNvPr id="10" name="Text Box">
            <a:extLst>
              <a:ext uri="{FF2B5EF4-FFF2-40B4-BE49-F238E27FC236}">
                <a16:creationId xmlns:a16="http://schemas.microsoft.com/office/drawing/2014/main" id="{D9DDAD42-C90F-55B3-21C0-5B892BDE3DC3}"/>
              </a:ext>
            </a:extLst>
          </p:cNvPr>
          <p:cNvSpPr/>
          <p:nvPr/>
        </p:nvSpPr>
        <p:spPr>
          <a:xfrm>
            <a:off x="1723093" y="3100578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F99FD5FB-A8E9-B82D-3DB3-F140E5F90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182721"/>
              </p:ext>
            </p:extLst>
          </p:nvPr>
        </p:nvGraphicFramePr>
        <p:xfrm>
          <a:off x="6229995" y="2668625"/>
          <a:ext cx="5846038" cy="2976525"/>
        </p:xfrm>
        <a:graphic>
          <a:graphicData uri="http://schemas.openxmlformats.org/drawingml/2006/table">
            <a:tbl>
              <a:tblPr firstRow="1" bandRow="1"/>
              <a:tblGrid>
                <a:gridCol w="1426438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3522503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897097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변경 내용을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811995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부서명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연락처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069539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98022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824251"/>
                  </a:ext>
                </a:extLst>
              </a:tr>
            </a:tbl>
          </a:graphicData>
        </a:graphic>
      </p:graphicFrame>
      <p:sp>
        <p:nvSpPr>
          <p:cNvPr id="14" name="Text Box">
            <a:extLst>
              <a:ext uri="{FF2B5EF4-FFF2-40B4-BE49-F238E27FC236}">
                <a16:creationId xmlns:a16="http://schemas.microsoft.com/office/drawing/2014/main" id="{688B8475-7023-DC6C-78F2-5CF7AE65B8A9}"/>
              </a:ext>
            </a:extLst>
          </p:cNvPr>
          <p:cNvSpPr/>
          <p:nvPr/>
        </p:nvSpPr>
        <p:spPr>
          <a:xfrm>
            <a:off x="7703126" y="3536544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경영지원</a:t>
            </a:r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팀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Button">
            <a:extLst>
              <a:ext uri="{FF2B5EF4-FFF2-40B4-BE49-F238E27FC236}">
                <a16:creationId xmlns:a16="http://schemas.microsoft.com/office/drawing/2014/main" id="{9BCF47EC-A842-84A9-FDAB-320C071824A0}"/>
              </a:ext>
            </a:extLst>
          </p:cNvPr>
          <p:cNvSpPr>
            <a:spLocks/>
          </p:cNvSpPr>
          <p:nvPr/>
        </p:nvSpPr>
        <p:spPr bwMode="auto">
          <a:xfrm>
            <a:off x="8581151" y="5281630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Button">
            <a:extLst>
              <a:ext uri="{FF2B5EF4-FFF2-40B4-BE49-F238E27FC236}">
                <a16:creationId xmlns:a16="http://schemas.microsoft.com/office/drawing/2014/main" id="{34B09E9E-90A2-6E9D-C0D4-6797FAC37763}"/>
              </a:ext>
            </a:extLst>
          </p:cNvPr>
          <p:cNvSpPr>
            <a:spLocks/>
          </p:cNvSpPr>
          <p:nvPr/>
        </p:nvSpPr>
        <p:spPr bwMode="auto">
          <a:xfrm>
            <a:off x="9110799" y="5281629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 Box">
            <a:extLst>
              <a:ext uri="{FF2B5EF4-FFF2-40B4-BE49-F238E27FC236}">
                <a16:creationId xmlns:a16="http://schemas.microsoft.com/office/drawing/2014/main" id="{35B8AFBE-588C-0ACC-3D8B-57EECC00C922}"/>
              </a:ext>
            </a:extLst>
          </p:cNvPr>
          <p:cNvSpPr/>
          <p:nvPr/>
        </p:nvSpPr>
        <p:spPr>
          <a:xfrm>
            <a:off x="7703126" y="3113287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005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20" name="Text Box">
            <a:extLst>
              <a:ext uri="{FF2B5EF4-FFF2-40B4-BE49-F238E27FC236}">
                <a16:creationId xmlns:a16="http://schemas.microsoft.com/office/drawing/2014/main" id="{CC66012F-6DE8-09C3-22B9-F7BBBBDB2DD0}"/>
              </a:ext>
            </a:extLst>
          </p:cNvPr>
          <p:cNvSpPr/>
          <p:nvPr/>
        </p:nvSpPr>
        <p:spPr>
          <a:xfrm>
            <a:off x="7703126" y="3922186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505</a:t>
            </a:r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호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 Box">
            <a:extLst>
              <a:ext uri="{FF2B5EF4-FFF2-40B4-BE49-F238E27FC236}">
                <a16:creationId xmlns:a16="http://schemas.microsoft.com/office/drawing/2014/main" id="{CADCA83C-06D2-B3D4-58FE-2DBB55EFE909}"/>
              </a:ext>
            </a:extLst>
          </p:cNvPr>
          <p:cNvSpPr/>
          <p:nvPr/>
        </p:nvSpPr>
        <p:spPr>
          <a:xfrm>
            <a:off x="7703126" y="4385931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02-589-4613</a:t>
            </a:r>
          </a:p>
        </p:txBody>
      </p:sp>
      <p:sp>
        <p:nvSpPr>
          <p:cNvPr id="22" name="Text Box">
            <a:extLst>
              <a:ext uri="{FF2B5EF4-FFF2-40B4-BE49-F238E27FC236}">
                <a16:creationId xmlns:a16="http://schemas.microsoft.com/office/drawing/2014/main" id="{43EA2533-884F-24BC-D0CC-30DCC085C9BA}"/>
              </a:ext>
            </a:extLst>
          </p:cNvPr>
          <p:cNvSpPr/>
          <p:nvPr/>
        </p:nvSpPr>
        <p:spPr>
          <a:xfrm>
            <a:off x="7703126" y="4817884"/>
            <a:ext cx="350364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6A81DA2-BFAA-D6B5-7EEE-D449C5A2CFD2}"/>
              </a:ext>
            </a:extLst>
          </p:cNvPr>
          <p:cNvSpPr/>
          <p:nvPr/>
        </p:nvSpPr>
        <p:spPr>
          <a:xfrm>
            <a:off x="-647051" y="5892776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 </a:t>
            </a:r>
            <a:endParaRPr lang="en-US" altLang="ko-KR" sz="1400" dirty="0"/>
          </a:p>
          <a:p>
            <a:pPr algn="ctr"/>
            <a:r>
              <a:rPr lang="ko-KR" altLang="en-US" sz="1400" dirty="0"/>
              <a:t>코드 번호입니다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4" name="Button">
            <a:extLst>
              <a:ext uri="{FF2B5EF4-FFF2-40B4-BE49-F238E27FC236}">
                <a16:creationId xmlns:a16="http://schemas.microsoft.com/office/drawing/2014/main" id="{C9128A5B-CDD0-2B56-59AB-2FFC7ED8E5BD}"/>
              </a:ext>
            </a:extLst>
          </p:cNvPr>
          <p:cNvSpPr>
            <a:spLocks/>
          </p:cNvSpPr>
          <p:nvPr/>
        </p:nvSpPr>
        <p:spPr bwMode="auto">
          <a:xfrm>
            <a:off x="329677" y="6691654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A444FA44-70E2-E41F-1101-FBCDF3F389E4}"/>
              </a:ext>
            </a:extLst>
          </p:cNvPr>
          <p:cNvSpPr/>
          <p:nvPr/>
        </p:nvSpPr>
        <p:spPr>
          <a:xfrm>
            <a:off x="-681813" y="589448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7C7F0E6-5268-77F0-7E3A-D44891425BA3}"/>
              </a:ext>
            </a:extLst>
          </p:cNvPr>
          <p:cNvSpPr/>
          <p:nvPr/>
        </p:nvSpPr>
        <p:spPr>
          <a:xfrm>
            <a:off x="4291773" y="5906075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필수 입력란을</a:t>
            </a:r>
            <a:endParaRPr lang="en-US" altLang="ko-KR" sz="1400" dirty="0"/>
          </a:p>
          <a:p>
            <a:pPr algn="ctr"/>
            <a:r>
              <a:rPr lang="ko-KR" altLang="en-US" sz="1400" dirty="0"/>
              <a:t>확인해주세요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7" name="Button">
            <a:extLst>
              <a:ext uri="{FF2B5EF4-FFF2-40B4-BE49-F238E27FC236}">
                <a16:creationId xmlns:a16="http://schemas.microsoft.com/office/drawing/2014/main" id="{EC8A39BF-87CB-E0C9-325B-98C761B70952}"/>
              </a:ext>
            </a:extLst>
          </p:cNvPr>
          <p:cNvSpPr>
            <a:spLocks/>
          </p:cNvSpPr>
          <p:nvPr/>
        </p:nvSpPr>
        <p:spPr bwMode="auto">
          <a:xfrm>
            <a:off x="5268501" y="6723692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621A99FE-FA4B-0907-0005-EFFB5467AE4E}"/>
              </a:ext>
            </a:extLst>
          </p:cNvPr>
          <p:cNvSpPr/>
          <p:nvPr/>
        </p:nvSpPr>
        <p:spPr>
          <a:xfrm>
            <a:off x="4257011" y="5906075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1730597-5FE2-A977-0B72-F69B0B246480}"/>
              </a:ext>
            </a:extLst>
          </p:cNvPr>
          <p:cNvSpPr/>
          <p:nvPr/>
        </p:nvSpPr>
        <p:spPr>
          <a:xfrm>
            <a:off x="1839742" y="5899872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</a:t>
            </a:r>
            <a:endParaRPr lang="en-US" altLang="ko-KR" sz="1400" dirty="0"/>
          </a:p>
          <a:p>
            <a:pPr algn="ctr"/>
            <a:r>
              <a:rPr lang="ko-KR" altLang="en-US" sz="1400" dirty="0"/>
              <a:t>부서명 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0" name="Button">
            <a:extLst>
              <a:ext uri="{FF2B5EF4-FFF2-40B4-BE49-F238E27FC236}">
                <a16:creationId xmlns:a16="http://schemas.microsoft.com/office/drawing/2014/main" id="{AAD71300-01E5-BCBD-84CD-FD2AF00CE91B}"/>
              </a:ext>
            </a:extLst>
          </p:cNvPr>
          <p:cNvSpPr>
            <a:spLocks/>
          </p:cNvSpPr>
          <p:nvPr/>
        </p:nvSpPr>
        <p:spPr bwMode="auto">
          <a:xfrm>
            <a:off x="2816470" y="6698750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474055DD-1978-8501-2F5F-2D794E23B4FA}"/>
              </a:ext>
            </a:extLst>
          </p:cNvPr>
          <p:cNvSpPr/>
          <p:nvPr/>
        </p:nvSpPr>
        <p:spPr>
          <a:xfrm>
            <a:off x="1804980" y="5901582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3176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0767E-7E98-6B4A-FFD5-02589AA12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직위 코드 관리</a:t>
            </a:r>
          </a:p>
        </p:txBody>
      </p:sp>
    </p:spTree>
    <p:extLst>
      <p:ext uri="{BB962C8B-B14F-4D97-AF65-F5344CB8AC3E}">
        <p14:creationId xmlns:p14="http://schemas.microsoft.com/office/powerpoint/2010/main" val="10288081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AE206CB-80C5-562A-BE40-9196120CA36C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5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C5853C3-5E3A-EC13-A710-C0577EC7DC8C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5196EAF-5D27-D969-F476-F30373EC1D44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DFC7AE8-BCBE-9F49-AE33-8C316BD11FF5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9678A2D8-3005-8247-83A5-356420E12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792093"/>
              </p:ext>
            </p:extLst>
          </p:nvPr>
        </p:nvGraphicFramePr>
        <p:xfrm>
          <a:off x="287132" y="2444312"/>
          <a:ext cx="3577745" cy="3360249"/>
        </p:xfrm>
        <a:graphic>
          <a:graphicData uri="http://schemas.openxmlformats.org/drawingml/2006/table">
            <a:tbl>
              <a:tblPr firstRow="1" bandRow="1"/>
              <a:tblGrid>
                <a:gridCol w="1099670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958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493">
                  <a:extLst>
                    <a:ext uri="{9D8B030D-6E8A-4147-A177-3AD203B41FA5}">
                      <a16:colId xmlns:a16="http://schemas.microsoft.com/office/drawing/2014/main" val="791536316"/>
                    </a:ext>
                  </a:extLst>
                </a:gridCol>
              </a:tblGrid>
              <a:tr h="270818">
                <a:tc>
                  <a:txBody>
                    <a:bodyPr/>
                    <a:lstStyle/>
                    <a:p>
                      <a:pPr algn="ctr"/>
                      <a:r>
                        <a:rPr 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직위명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관리</a:t>
                      </a:r>
                      <a:endParaRPr lang="en-US" sz="9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864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부장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002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과장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대리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주임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594158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코드 관리</a:t>
            </a:r>
            <a:endParaRPr lang="en-US" altLang="ko-KR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909085"/>
              </p:ext>
            </p:extLst>
          </p:nvPr>
        </p:nvGraphicFramePr>
        <p:xfrm>
          <a:off x="8895522" y="154379"/>
          <a:ext cx="3221062" cy="27421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직위 코드 관리 리스트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코드번호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 err="1"/>
                        <a:t>직위명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관리버튼위치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상세보기 페이지 </a:t>
                      </a:r>
                      <a:r>
                        <a:rPr lang="en-US" altLang="ko-KR" sz="1050" dirty="0"/>
                        <a:t>X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623497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생성 버튼 </a:t>
                      </a:r>
                      <a:r>
                        <a:rPr lang="en-US" altLang="ko-KR" sz="1050" dirty="0"/>
                        <a:t>– A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B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수정 팝업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5733764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C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삭제 팝업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7419777"/>
                  </a:ext>
                </a:extLst>
              </a:tr>
            </a:tbl>
          </a:graphicData>
        </a:graphic>
      </p:graphicFrame>
      <p:sp>
        <p:nvSpPr>
          <p:cNvPr id="3" name="Menu">
            <a:extLst>
              <a:ext uri="{FF2B5EF4-FFF2-40B4-BE49-F238E27FC236}">
                <a16:creationId xmlns:a16="http://schemas.microsoft.com/office/drawing/2014/main" id="{8049D288-366A-E83D-9BA8-0AEF2C3BD2B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Button">
            <a:extLst>
              <a:ext uri="{FF2B5EF4-FFF2-40B4-BE49-F238E27FC236}">
                <a16:creationId xmlns:a16="http://schemas.microsoft.com/office/drawing/2014/main" id="{431D8249-A814-79C1-07AF-51E0BDB07A05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FFBCBDEA-FF89-B0DD-8D64-A05421F2816F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Button">
            <a:extLst>
              <a:ext uri="{FF2B5EF4-FFF2-40B4-BE49-F238E27FC236}">
                <a16:creationId xmlns:a16="http://schemas.microsoft.com/office/drawing/2014/main" id="{A23A9844-0C53-E7D8-B0FF-61200E48F752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582F3B1-A3AC-42F9-DD01-B1904C0717CB}"/>
              </a:ext>
            </a:extLst>
          </p:cNvPr>
          <p:cNvSpPr/>
          <p:nvPr/>
        </p:nvSpPr>
        <p:spPr>
          <a:xfrm>
            <a:off x="4914341" y="20182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50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00BDDCFD-6700-F3F5-737E-331918CD8A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12492" y="2014101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51" name="Text Box">
              <a:extLst>
                <a:ext uri="{FF2B5EF4-FFF2-40B4-BE49-F238E27FC236}">
                  <a16:creationId xmlns:a16="http://schemas.microsoft.com/office/drawing/2014/main" id="{A25BA581-94D0-2185-4A46-FC8023486A4B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52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415B0AD5-405A-3AE9-634A-AC57C483F7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3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4D9AB249-FB09-96B2-0BA6-2788DA45BB0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65518" y="2010970"/>
            <a:ext cx="863049" cy="241092"/>
            <a:chOff x="1122302" y="1257689"/>
            <a:chExt cx="863049" cy="241092"/>
          </a:xfrm>
        </p:grpSpPr>
        <p:sp>
          <p:nvSpPr>
            <p:cNvPr id="54" name="Text Box">
              <a:extLst>
                <a:ext uri="{FF2B5EF4-FFF2-40B4-BE49-F238E27FC236}">
                  <a16:creationId xmlns:a16="http://schemas.microsoft.com/office/drawing/2014/main" id="{C01298D4-0AB1-59FE-FFC6-D14A791B6444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93A8F06B-A7AB-81CA-7FA4-6E545FEE2210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6" name="Button">
            <a:extLst>
              <a:ext uri="{FF2B5EF4-FFF2-40B4-BE49-F238E27FC236}">
                <a16:creationId xmlns:a16="http://schemas.microsoft.com/office/drawing/2014/main" id="{EA5B1A61-FB82-46DF-D929-E3DBCAF27787}"/>
              </a:ext>
            </a:extLst>
          </p:cNvPr>
          <p:cNvSpPr>
            <a:spLocks/>
          </p:cNvSpPr>
          <p:nvPr/>
        </p:nvSpPr>
        <p:spPr bwMode="auto">
          <a:xfrm>
            <a:off x="1778230" y="6126976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C533DA17-B350-569B-14BA-6439412835DD}"/>
              </a:ext>
            </a:extLst>
          </p:cNvPr>
          <p:cNvSpPr/>
          <p:nvPr/>
        </p:nvSpPr>
        <p:spPr>
          <a:xfrm>
            <a:off x="2281925" y="612064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401578AB-0373-6710-4EDA-6CC953620A0E}"/>
              </a:ext>
            </a:extLst>
          </p:cNvPr>
          <p:cNvSpPr/>
          <p:nvPr/>
        </p:nvSpPr>
        <p:spPr>
          <a:xfrm>
            <a:off x="73082" y="224734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5" name="Button">
            <a:extLst>
              <a:ext uri="{FF2B5EF4-FFF2-40B4-BE49-F238E27FC236}">
                <a16:creationId xmlns:a16="http://schemas.microsoft.com/office/drawing/2014/main" id="{77256BDE-7762-FCCE-173F-156569D65C9C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7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3C7E68CF-1852-8EC1-28AF-4AF8977E357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28" name="Item">
              <a:extLst>
                <a:ext uri="{FF2B5EF4-FFF2-40B4-BE49-F238E27FC236}">
                  <a16:creationId xmlns:a16="http://schemas.microsoft.com/office/drawing/2014/main" id="{8961A779-F8C9-52DA-A2E5-948CF1E1DAC9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Item">
              <a:extLst>
                <a:ext uri="{FF2B5EF4-FFF2-40B4-BE49-F238E27FC236}">
                  <a16:creationId xmlns:a16="http://schemas.microsoft.com/office/drawing/2014/main" id="{3473305B-210C-5573-455B-73F40F599B2B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30" name="Item">
            <a:extLst>
              <a:ext uri="{FF2B5EF4-FFF2-40B4-BE49-F238E27FC236}">
                <a16:creationId xmlns:a16="http://schemas.microsoft.com/office/drawing/2014/main" id="{0A5C472A-985B-B1F6-C04A-6E03EE96E85E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1" name="Item">
            <a:extLst>
              <a:ext uri="{FF2B5EF4-FFF2-40B4-BE49-F238E27FC236}">
                <a16:creationId xmlns:a16="http://schemas.microsoft.com/office/drawing/2014/main" id="{9FF8A802-D86F-7484-C67E-8AA87CE0CA9A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Item">
            <a:extLst>
              <a:ext uri="{FF2B5EF4-FFF2-40B4-BE49-F238E27FC236}">
                <a16:creationId xmlns:a16="http://schemas.microsoft.com/office/drawing/2014/main" id="{F3AA9B6D-691E-7EBE-8290-F499B1A4E903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Item">
            <a:extLst>
              <a:ext uri="{FF2B5EF4-FFF2-40B4-BE49-F238E27FC236}">
                <a16:creationId xmlns:a16="http://schemas.microsoft.com/office/drawing/2014/main" id="{4C93D929-24C3-FC5C-63DD-72AE512932F1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Label">
            <a:extLst>
              <a:ext uri="{FF2B5EF4-FFF2-40B4-BE49-F238E27FC236}">
                <a16:creationId xmlns:a16="http://schemas.microsoft.com/office/drawing/2014/main" id="{BCF09355-56F7-B0BF-5588-29B6C76D5054}"/>
              </a:ext>
            </a:extLst>
          </p:cNvPr>
          <p:cNvSpPr txBox="1"/>
          <p:nvPr/>
        </p:nvSpPr>
        <p:spPr>
          <a:xfrm>
            <a:off x="249960" y="2092524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코드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Button">
            <a:extLst>
              <a:ext uri="{FF2B5EF4-FFF2-40B4-BE49-F238E27FC236}">
                <a16:creationId xmlns:a16="http://schemas.microsoft.com/office/drawing/2014/main" id="{A0FB68DA-B0CC-7E38-7600-D2F4475B8E60}"/>
              </a:ext>
            </a:extLst>
          </p:cNvPr>
          <p:cNvSpPr>
            <a:spLocks/>
          </p:cNvSpPr>
          <p:nvPr/>
        </p:nvSpPr>
        <p:spPr bwMode="auto">
          <a:xfrm>
            <a:off x="7999986" y="2026700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28B28C75-18B3-F5D0-B6E8-2C9F9C1FC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480071"/>
              </p:ext>
            </p:extLst>
          </p:nvPr>
        </p:nvGraphicFramePr>
        <p:xfrm>
          <a:off x="4427830" y="2734215"/>
          <a:ext cx="3826979" cy="1979713"/>
        </p:xfrm>
        <a:graphic>
          <a:graphicData uri="http://schemas.openxmlformats.org/drawingml/2006/table">
            <a:tbl>
              <a:tblPr firstRow="1" bandRow="1"/>
              <a:tblGrid>
                <a:gridCol w="1073619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166095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587265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생성할 직위명을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직위명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13696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9512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824251"/>
                  </a:ext>
                </a:extLst>
              </a:tr>
            </a:tbl>
          </a:graphicData>
        </a:graphic>
      </p:graphicFrame>
      <p:sp>
        <p:nvSpPr>
          <p:cNvPr id="10" name="타원 9">
            <a:extLst>
              <a:ext uri="{FF2B5EF4-FFF2-40B4-BE49-F238E27FC236}">
                <a16:creationId xmlns:a16="http://schemas.microsoft.com/office/drawing/2014/main" id="{1C4C779C-4D4A-36C5-9B1F-5DF2B5696A70}"/>
              </a:ext>
            </a:extLst>
          </p:cNvPr>
          <p:cNvSpPr/>
          <p:nvPr/>
        </p:nvSpPr>
        <p:spPr>
          <a:xfrm>
            <a:off x="6068619" y="2524134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1" name="Button">
            <a:extLst>
              <a:ext uri="{FF2B5EF4-FFF2-40B4-BE49-F238E27FC236}">
                <a16:creationId xmlns:a16="http://schemas.microsoft.com/office/drawing/2014/main" id="{08C12823-B2DB-5FBF-03C0-04B6F1DF7DC2}"/>
              </a:ext>
            </a:extLst>
          </p:cNvPr>
          <p:cNvSpPr>
            <a:spLocks/>
          </p:cNvSpPr>
          <p:nvPr/>
        </p:nvSpPr>
        <p:spPr bwMode="auto">
          <a:xfrm>
            <a:off x="5847817" y="4371417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Button">
            <a:extLst>
              <a:ext uri="{FF2B5EF4-FFF2-40B4-BE49-F238E27FC236}">
                <a16:creationId xmlns:a16="http://schemas.microsoft.com/office/drawing/2014/main" id="{D2A06DD7-EF6A-0634-45E6-3C9766438B22}"/>
              </a:ext>
            </a:extLst>
          </p:cNvPr>
          <p:cNvSpPr>
            <a:spLocks/>
          </p:cNvSpPr>
          <p:nvPr/>
        </p:nvSpPr>
        <p:spPr bwMode="auto">
          <a:xfrm>
            <a:off x="6377465" y="437141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 Box">
            <a:extLst>
              <a:ext uri="{FF2B5EF4-FFF2-40B4-BE49-F238E27FC236}">
                <a16:creationId xmlns:a16="http://schemas.microsoft.com/office/drawing/2014/main" id="{06211054-3748-EBA8-E129-DCB3EFBCDA7B}"/>
              </a:ext>
            </a:extLst>
          </p:cNvPr>
          <p:cNvSpPr/>
          <p:nvPr/>
        </p:nvSpPr>
        <p:spPr>
          <a:xfrm>
            <a:off x="5900961" y="3182495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006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7" name="Text Box">
            <a:extLst>
              <a:ext uri="{FF2B5EF4-FFF2-40B4-BE49-F238E27FC236}">
                <a16:creationId xmlns:a16="http://schemas.microsoft.com/office/drawing/2014/main" id="{7DF2F7B8-6B14-A945-94F8-D19BCA72A06B}"/>
              </a:ext>
            </a:extLst>
          </p:cNvPr>
          <p:cNvSpPr/>
          <p:nvPr/>
        </p:nvSpPr>
        <p:spPr>
          <a:xfrm>
            <a:off x="5900961" y="3564703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chemeClr val="tx1"/>
                </a:solidFill>
              </a:rPr>
              <a:t>아르바이트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BBFFAE-2E5F-803A-516D-591823FA9B44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직위 관리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34F4FA-0CBE-2613-D53C-D383D64DAED7}"/>
              </a:ext>
            </a:extLst>
          </p:cNvPr>
          <p:cNvSpPr txBox="1"/>
          <p:nvPr/>
        </p:nvSpPr>
        <p:spPr>
          <a:xfrm>
            <a:off x="8817762" y="3141731"/>
            <a:ext cx="2528537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ko-KR" altLang="en-US" sz="1200" dirty="0"/>
              <a:t>코드번호 중복 시 </a:t>
            </a:r>
            <a:r>
              <a:rPr lang="ko-KR" altLang="en-US" sz="1200" dirty="0" err="1"/>
              <a:t>알림창</a:t>
            </a:r>
            <a:r>
              <a:rPr lang="en-US" altLang="ko-KR" sz="1200" dirty="0"/>
              <a:t> </a:t>
            </a:r>
          </a:p>
          <a:p>
            <a:r>
              <a:rPr lang="ko-KR" altLang="en-US" sz="1200" dirty="0" err="1"/>
              <a:t>직위명</a:t>
            </a:r>
            <a:r>
              <a:rPr lang="ko-KR" altLang="en-US" sz="1200" dirty="0"/>
              <a:t> 중복 시 </a:t>
            </a:r>
            <a:r>
              <a:rPr lang="ko-KR" altLang="en-US" sz="1200" dirty="0" err="1"/>
              <a:t>알림창</a:t>
            </a:r>
            <a:endParaRPr lang="en-US" altLang="ko-KR" sz="1200" dirty="0"/>
          </a:p>
          <a:p>
            <a:r>
              <a:rPr lang="ko-KR" altLang="en-US" sz="1200" dirty="0"/>
              <a:t>필수 입력란 </a:t>
            </a:r>
            <a:r>
              <a:rPr lang="ko-KR" altLang="en-US" sz="1200" dirty="0" err="1"/>
              <a:t>미입력시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알림창</a:t>
            </a:r>
            <a:endParaRPr lang="en-US" altLang="ko-KR" sz="1200" dirty="0"/>
          </a:p>
        </p:txBody>
      </p:sp>
      <p:sp>
        <p:nvSpPr>
          <p:cNvPr id="18" name="Text Box">
            <a:extLst>
              <a:ext uri="{FF2B5EF4-FFF2-40B4-BE49-F238E27FC236}">
                <a16:creationId xmlns:a16="http://schemas.microsoft.com/office/drawing/2014/main" id="{35C0D5B8-1C82-9D47-D36F-5550DAD62706}"/>
              </a:ext>
            </a:extLst>
          </p:cNvPr>
          <p:cNvSpPr/>
          <p:nvPr/>
        </p:nvSpPr>
        <p:spPr>
          <a:xfrm>
            <a:off x="5900961" y="3952731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EFE99DE7-7886-3F0E-8BB2-81FB4493E9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878944"/>
              </p:ext>
            </p:extLst>
          </p:nvPr>
        </p:nvGraphicFramePr>
        <p:xfrm>
          <a:off x="4421539" y="4891521"/>
          <a:ext cx="3826979" cy="1979713"/>
        </p:xfrm>
        <a:graphic>
          <a:graphicData uri="http://schemas.openxmlformats.org/drawingml/2006/table">
            <a:tbl>
              <a:tblPr firstRow="1" bandRow="1"/>
              <a:tblGrid>
                <a:gridCol w="1073619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166095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587265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변경 내용을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직위명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13696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9512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824251"/>
                  </a:ext>
                </a:extLst>
              </a:tr>
            </a:tbl>
          </a:graphicData>
        </a:graphic>
      </p:graphicFrame>
      <p:sp>
        <p:nvSpPr>
          <p:cNvPr id="20" name="타원 19">
            <a:extLst>
              <a:ext uri="{FF2B5EF4-FFF2-40B4-BE49-F238E27FC236}">
                <a16:creationId xmlns:a16="http://schemas.microsoft.com/office/drawing/2014/main" id="{075F2F79-2155-AE22-BAAD-9647E47A43C9}"/>
              </a:ext>
            </a:extLst>
          </p:cNvPr>
          <p:cNvSpPr/>
          <p:nvPr/>
        </p:nvSpPr>
        <p:spPr>
          <a:xfrm>
            <a:off x="6062328" y="4681440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21" name="Button">
            <a:extLst>
              <a:ext uri="{FF2B5EF4-FFF2-40B4-BE49-F238E27FC236}">
                <a16:creationId xmlns:a16="http://schemas.microsoft.com/office/drawing/2014/main" id="{357F0BC8-D7B6-733B-5500-EEE5BC60C8AF}"/>
              </a:ext>
            </a:extLst>
          </p:cNvPr>
          <p:cNvSpPr>
            <a:spLocks/>
          </p:cNvSpPr>
          <p:nvPr/>
        </p:nvSpPr>
        <p:spPr bwMode="auto">
          <a:xfrm>
            <a:off x="5841526" y="6528723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30DD9888-6DF7-8BCC-638C-AF7715FC8395}"/>
              </a:ext>
            </a:extLst>
          </p:cNvPr>
          <p:cNvSpPr>
            <a:spLocks/>
          </p:cNvSpPr>
          <p:nvPr/>
        </p:nvSpPr>
        <p:spPr bwMode="auto">
          <a:xfrm>
            <a:off x="6371174" y="6528722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 Box">
            <a:extLst>
              <a:ext uri="{FF2B5EF4-FFF2-40B4-BE49-F238E27FC236}">
                <a16:creationId xmlns:a16="http://schemas.microsoft.com/office/drawing/2014/main" id="{B445BB8C-F64B-17DA-AACC-38806207D35A}"/>
              </a:ext>
            </a:extLst>
          </p:cNvPr>
          <p:cNvSpPr/>
          <p:nvPr/>
        </p:nvSpPr>
        <p:spPr>
          <a:xfrm>
            <a:off x="5894670" y="5339801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006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25" name="Text Box">
            <a:extLst>
              <a:ext uri="{FF2B5EF4-FFF2-40B4-BE49-F238E27FC236}">
                <a16:creationId xmlns:a16="http://schemas.microsoft.com/office/drawing/2014/main" id="{F65140C2-CFA5-CDB8-B5E8-ED56ACAE35EB}"/>
              </a:ext>
            </a:extLst>
          </p:cNvPr>
          <p:cNvSpPr/>
          <p:nvPr/>
        </p:nvSpPr>
        <p:spPr>
          <a:xfrm>
            <a:off x="5894670" y="5722009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chemeClr val="tx1"/>
                </a:solidFill>
              </a:rPr>
              <a:t>아르바이트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26" name="Text Box">
            <a:extLst>
              <a:ext uri="{FF2B5EF4-FFF2-40B4-BE49-F238E27FC236}">
                <a16:creationId xmlns:a16="http://schemas.microsoft.com/office/drawing/2014/main" id="{A163D770-B84B-4CD8-26ED-B494144D8765}"/>
              </a:ext>
            </a:extLst>
          </p:cNvPr>
          <p:cNvSpPr/>
          <p:nvPr/>
        </p:nvSpPr>
        <p:spPr>
          <a:xfrm>
            <a:off x="5894670" y="6110037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804F83C0-6257-3962-9063-B32934F37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429723"/>
              </p:ext>
            </p:extLst>
          </p:nvPr>
        </p:nvGraphicFramePr>
        <p:xfrm>
          <a:off x="8426756" y="3884817"/>
          <a:ext cx="4105299" cy="1219355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삭제하시겠습니까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37" name="Button">
            <a:extLst>
              <a:ext uri="{FF2B5EF4-FFF2-40B4-BE49-F238E27FC236}">
                <a16:creationId xmlns:a16="http://schemas.microsoft.com/office/drawing/2014/main" id="{EA925C09-B4B4-4E33-1BEC-BC1D287976F3}"/>
              </a:ext>
            </a:extLst>
          </p:cNvPr>
          <p:cNvSpPr>
            <a:spLocks/>
          </p:cNvSpPr>
          <p:nvPr/>
        </p:nvSpPr>
        <p:spPr bwMode="auto">
          <a:xfrm>
            <a:off x="9954514" y="4790855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Button">
            <a:extLst>
              <a:ext uri="{FF2B5EF4-FFF2-40B4-BE49-F238E27FC236}">
                <a16:creationId xmlns:a16="http://schemas.microsoft.com/office/drawing/2014/main" id="{C16BC9CF-9EDD-9CC8-F424-285D8389C816}"/>
              </a:ext>
            </a:extLst>
          </p:cNvPr>
          <p:cNvSpPr>
            <a:spLocks/>
          </p:cNvSpPr>
          <p:nvPr/>
        </p:nvSpPr>
        <p:spPr bwMode="auto">
          <a:xfrm>
            <a:off x="10484162" y="4790854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Text Box">
            <a:extLst>
              <a:ext uri="{FF2B5EF4-FFF2-40B4-BE49-F238E27FC236}">
                <a16:creationId xmlns:a16="http://schemas.microsoft.com/office/drawing/2014/main" id="{9425CD60-6301-6715-27B0-9922B9F602E2}"/>
              </a:ext>
            </a:extLst>
          </p:cNvPr>
          <p:cNvSpPr/>
          <p:nvPr/>
        </p:nvSpPr>
        <p:spPr>
          <a:xfrm>
            <a:off x="9684637" y="4373948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181D2E91-FCC8-7F00-4564-995C685B3555}"/>
              </a:ext>
            </a:extLst>
          </p:cNvPr>
          <p:cNvSpPr/>
          <p:nvPr/>
        </p:nvSpPr>
        <p:spPr>
          <a:xfrm>
            <a:off x="8299756" y="3747112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12E037F0-51E9-921A-ABE2-E41A74645138}"/>
              </a:ext>
            </a:extLst>
          </p:cNvPr>
          <p:cNvSpPr/>
          <p:nvPr/>
        </p:nvSpPr>
        <p:spPr>
          <a:xfrm>
            <a:off x="8461518" y="5626005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 </a:t>
            </a:r>
            <a:endParaRPr lang="en-US" altLang="ko-KR" sz="1400" dirty="0"/>
          </a:p>
          <a:p>
            <a:pPr algn="ctr"/>
            <a:r>
              <a:rPr lang="ko-KR" altLang="en-US" sz="1400" dirty="0"/>
              <a:t>코드 번호입니다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D1B85001-6A26-2199-0C43-8F7000076C66}"/>
              </a:ext>
            </a:extLst>
          </p:cNvPr>
          <p:cNvSpPr>
            <a:spLocks/>
          </p:cNvSpPr>
          <p:nvPr/>
        </p:nvSpPr>
        <p:spPr bwMode="auto">
          <a:xfrm>
            <a:off x="9438246" y="6424883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EF730A19-F770-9FDB-A86D-8A6A942D6A90}"/>
              </a:ext>
            </a:extLst>
          </p:cNvPr>
          <p:cNvSpPr/>
          <p:nvPr/>
        </p:nvSpPr>
        <p:spPr>
          <a:xfrm>
            <a:off x="8426756" y="5627715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3136CDD8-D031-0C0F-0C81-CF1652AE904C}"/>
              </a:ext>
            </a:extLst>
          </p:cNvPr>
          <p:cNvSpPr/>
          <p:nvPr/>
        </p:nvSpPr>
        <p:spPr>
          <a:xfrm>
            <a:off x="13400342" y="5639304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필수 입력란을</a:t>
            </a:r>
            <a:endParaRPr lang="en-US" altLang="ko-KR" sz="1400" dirty="0"/>
          </a:p>
          <a:p>
            <a:pPr algn="ctr"/>
            <a:r>
              <a:rPr lang="ko-KR" altLang="en-US" sz="1400" dirty="0"/>
              <a:t>확인해주세요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5" name="Button">
            <a:extLst>
              <a:ext uri="{FF2B5EF4-FFF2-40B4-BE49-F238E27FC236}">
                <a16:creationId xmlns:a16="http://schemas.microsoft.com/office/drawing/2014/main" id="{728D91B2-6ECA-5BD5-BC67-814D27098A59}"/>
              </a:ext>
            </a:extLst>
          </p:cNvPr>
          <p:cNvSpPr>
            <a:spLocks/>
          </p:cNvSpPr>
          <p:nvPr/>
        </p:nvSpPr>
        <p:spPr bwMode="auto">
          <a:xfrm>
            <a:off x="14377070" y="6456921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27F2E6FC-01C9-43CB-17A2-9587CFE3A275}"/>
              </a:ext>
            </a:extLst>
          </p:cNvPr>
          <p:cNvSpPr/>
          <p:nvPr/>
        </p:nvSpPr>
        <p:spPr>
          <a:xfrm>
            <a:off x="13365580" y="5639304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F</a:t>
            </a:r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2A0F207E-F1C9-DA4A-0FE1-BF9A42EAB04A}"/>
              </a:ext>
            </a:extLst>
          </p:cNvPr>
          <p:cNvSpPr/>
          <p:nvPr/>
        </p:nvSpPr>
        <p:spPr>
          <a:xfrm>
            <a:off x="10948311" y="5633101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</a:t>
            </a:r>
            <a:endParaRPr lang="en-US" altLang="ko-KR" sz="1400" dirty="0"/>
          </a:p>
          <a:p>
            <a:pPr algn="ctr"/>
            <a:r>
              <a:rPr lang="ko-KR" altLang="en-US" sz="1400" dirty="0"/>
              <a:t>부서명 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61" name="Button">
            <a:extLst>
              <a:ext uri="{FF2B5EF4-FFF2-40B4-BE49-F238E27FC236}">
                <a16:creationId xmlns:a16="http://schemas.microsoft.com/office/drawing/2014/main" id="{BF1554E8-000E-45AF-FD46-186331056312}"/>
              </a:ext>
            </a:extLst>
          </p:cNvPr>
          <p:cNvSpPr>
            <a:spLocks/>
          </p:cNvSpPr>
          <p:nvPr/>
        </p:nvSpPr>
        <p:spPr bwMode="auto">
          <a:xfrm>
            <a:off x="11925039" y="6431979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35FF1928-9124-1900-58CF-E6C22ED3C49D}"/>
              </a:ext>
            </a:extLst>
          </p:cNvPr>
          <p:cNvSpPr/>
          <p:nvPr/>
        </p:nvSpPr>
        <p:spPr>
          <a:xfrm>
            <a:off x="10913549" y="5634811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27342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0767E-7E98-6B4A-FFD5-02589AA12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구매처 코드 관리</a:t>
            </a:r>
          </a:p>
        </p:txBody>
      </p:sp>
    </p:spTree>
    <p:extLst>
      <p:ext uri="{BB962C8B-B14F-4D97-AF65-F5344CB8AC3E}">
        <p14:creationId xmlns:p14="http://schemas.microsoft.com/office/powerpoint/2010/main" val="3020326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AE206CB-80C5-562A-BE40-9196120CA36C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5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C5853C3-5E3A-EC13-A710-C0577EC7DC8C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5196EAF-5D27-D969-F476-F30373EC1D44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DFC7AE8-BCBE-9F49-AE33-8C316BD11FF5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9678A2D8-3005-8247-83A5-356420E12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460027"/>
              </p:ext>
            </p:extLst>
          </p:nvPr>
        </p:nvGraphicFramePr>
        <p:xfrm>
          <a:off x="287132" y="2444312"/>
          <a:ext cx="3577744" cy="1675412"/>
        </p:xfrm>
        <a:graphic>
          <a:graphicData uri="http://schemas.openxmlformats.org/drawingml/2006/table">
            <a:tbl>
              <a:tblPr firstRow="1" bandRow="1"/>
              <a:tblGrid>
                <a:gridCol w="812426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934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539">
                  <a:extLst>
                    <a:ext uri="{9D8B030D-6E8A-4147-A177-3AD203B41FA5}">
                      <a16:colId xmlns:a16="http://schemas.microsoft.com/office/drawing/2014/main" val="3985937449"/>
                    </a:ext>
                  </a:extLst>
                </a:gridCol>
                <a:gridCol w="896240">
                  <a:extLst>
                    <a:ext uri="{9D8B030D-6E8A-4147-A177-3AD203B41FA5}">
                      <a16:colId xmlns:a16="http://schemas.microsoft.com/office/drawing/2014/main" val="791536316"/>
                    </a:ext>
                  </a:extLst>
                </a:gridCol>
              </a:tblGrid>
              <a:tr h="270818">
                <a:tc>
                  <a:txBody>
                    <a:bodyPr/>
                    <a:lstStyle/>
                    <a:p>
                      <a:pPr algn="ctr"/>
                      <a:r>
                        <a:rPr 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구매처명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연락처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관리</a:t>
                      </a:r>
                      <a:endParaRPr lang="en-US" sz="9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864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오픈아이티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002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컴퓨터팔아요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코드 관리</a:t>
            </a:r>
            <a:endParaRPr lang="en-US" altLang="ko-KR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817568"/>
              </p:ext>
            </p:extLst>
          </p:nvPr>
        </p:nvGraphicFramePr>
        <p:xfrm>
          <a:off x="8895522" y="835701"/>
          <a:ext cx="3221062" cy="199035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구매처 코드 관리 리스트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코드번호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구매처명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관리버튼위치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상세보기 페이지 </a:t>
                      </a:r>
                      <a:r>
                        <a:rPr lang="en-US" altLang="ko-KR" sz="1050" dirty="0"/>
                        <a:t>X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623497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생성 버튼 </a:t>
                      </a:r>
                      <a:r>
                        <a:rPr lang="en-US" altLang="ko-KR" sz="1050" dirty="0"/>
                        <a:t>– A</a:t>
                      </a:r>
                      <a:r>
                        <a:rPr lang="ko-KR" altLang="en-US" sz="1050" dirty="0"/>
                        <a:t>참고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3" name="Menu">
            <a:extLst>
              <a:ext uri="{FF2B5EF4-FFF2-40B4-BE49-F238E27FC236}">
                <a16:creationId xmlns:a16="http://schemas.microsoft.com/office/drawing/2014/main" id="{8049D288-366A-E83D-9BA8-0AEF2C3BD2B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Button">
            <a:extLst>
              <a:ext uri="{FF2B5EF4-FFF2-40B4-BE49-F238E27FC236}">
                <a16:creationId xmlns:a16="http://schemas.microsoft.com/office/drawing/2014/main" id="{431D8249-A814-79C1-07AF-51E0BDB07A05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FFBCBDEA-FF89-B0DD-8D64-A05421F2816F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Button">
            <a:extLst>
              <a:ext uri="{FF2B5EF4-FFF2-40B4-BE49-F238E27FC236}">
                <a16:creationId xmlns:a16="http://schemas.microsoft.com/office/drawing/2014/main" id="{A23A9844-0C53-E7D8-B0FF-61200E48F752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582F3B1-A3AC-42F9-DD01-B1904C0717CB}"/>
              </a:ext>
            </a:extLst>
          </p:cNvPr>
          <p:cNvSpPr/>
          <p:nvPr/>
        </p:nvSpPr>
        <p:spPr>
          <a:xfrm>
            <a:off x="4914341" y="20182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50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00BDDCFD-6700-F3F5-737E-331918CD8A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12492" y="2014101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51" name="Text Box">
              <a:extLst>
                <a:ext uri="{FF2B5EF4-FFF2-40B4-BE49-F238E27FC236}">
                  <a16:creationId xmlns:a16="http://schemas.microsoft.com/office/drawing/2014/main" id="{A25BA581-94D0-2185-4A46-FC8023486A4B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52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415B0AD5-405A-3AE9-634A-AC57C483F7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3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4D9AB249-FB09-96B2-0BA6-2788DA45BB0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65518" y="2010970"/>
            <a:ext cx="863049" cy="241092"/>
            <a:chOff x="1122302" y="1257689"/>
            <a:chExt cx="863049" cy="241092"/>
          </a:xfrm>
        </p:grpSpPr>
        <p:sp>
          <p:nvSpPr>
            <p:cNvPr id="54" name="Text Box">
              <a:extLst>
                <a:ext uri="{FF2B5EF4-FFF2-40B4-BE49-F238E27FC236}">
                  <a16:creationId xmlns:a16="http://schemas.microsoft.com/office/drawing/2014/main" id="{C01298D4-0AB1-59FE-FFC6-D14A791B6444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93A8F06B-A7AB-81CA-7FA4-6E545FEE2210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6" name="Button">
            <a:extLst>
              <a:ext uri="{FF2B5EF4-FFF2-40B4-BE49-F238E27FC236}">
                <a16:creationId xmlns:a16="http://schemas.microsoft.com/office/drawing/2014/main" id="{EA5B1A61-FB82-46DF-D929-E3DBCAF27787}"/>
              </a:ext>
            </a:extLst>
          </p:cNvPr>
          <p:cNvSpPr>
            <a:spLocks/>
          </p:cNvSpPr>
          <p:nvPr/>
        </p:nvSpPr>
        <p:spPr bwMode="auto">
          <a:xfrm>
            <a:off x="1778230" y="6126976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C533DA17-B350-569B-14BA-6439412835DD}"/>
              </a:ext>
            </a:extLst>
          </p:cNvPr>
          <p:cNvSpPr/>
          <p:nvPr/>
        </p:nvSpPr>
        <p:spPr>
          <a:xfrm>
            <a:off x="2281925" y="612064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401578AB-0373-6710-4EDA-6CC953620A0E}"/>
              </a:ext>
            </a:extLst>
          </p:cNvPr>
          <p:cNvSpPr/>
          <p:nvPr/>
        </p:nvSpPr>
        <p:spPr>
          <a:xfrm>
            <a:off x="73082" y="224734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5" name="Button">
            <a:extLst>
              <a:ext uri="{FF2B5EF4-FFF2-40B4-BE49-F238E27FC236}">
                <a16:creationId xmlns:a16="http://schemas.microsoft.com/office/drawing/2014/main" id="{77256BDE-7762-FCCE-173F-156569D65C9C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7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3C7E68CF-1852-8EC1-28AF-4AF8977E357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28" name="Item">
              <a:extLst>
                <a:ext uri="{FF2B5EF4-FFF2-40B4-BE49-F238E27FC236}">
                  <a16:creationId xmlns:a16="http://schemas.microsoft.com/office/drawing/2014/main" id="{8961A779-F8C9-52DA-A2E5-948CF1E1DAC9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Item">
              <a:extLst>
                <a:ext uri="{FF2B5EF4-FFF2-40B4-BE49-F238E27FC236}">
                  <a16:creationId xmlns:a16="http://schemas.microsoft.com/office/drawing/2014/main" id="{3473305B-210C-5573-455B-73F40F599B2B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30" name="Item">
            <a:extLst>
              <a:ext uri="{FF2B5EF4-FFF2-40B4-BE49-F238E27FC236}">
                <a16:creationId xmlns:a16="http://schemas.microsoft.com/office/drawing/2014/main" id="{0A5C472A-985B-B1F6-C04A-6E03EE96E85E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1" name="Item">
            <a:extLst>
              <a:ext uri="{FF2B5EF4-FFF2-40B4-BE49-F238E27FC236}">
                <a16:creationId xmlns:a16="http://schemas.microsoft.com/office/drawing/2014/main" id="{9FF8A802-D86F-7484-C67E-8AA87CE0CA9A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Item">
            <a:extLst>
              <a:ext uri="{FF2B5EF4-FFF2-40B4-BE49-F238E27FC236}">
                <a16:creationId xmlns:a16="http://schemas.microsoft.com/office/drawing/2014/main" id="{F3AA9B6D-691E-7EBE-8290-F499B1A4E903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Item">
            <a:extLst>
              <a:ext uri="{FF2B5EF4-FFF2-40B4-BE49-F238E27FC236}">
                <a16:creationId xmlns:a16="http://schemas.microsoft.com/office/drawing/2014/main" id="{4C93D929-24C3-FC5C-63DD-72AE512932F1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Label">
            <a:extLst>
              <a:ext uri="{FF2B5EF4-FFF2-40B4-BE49-F238E27FC236}">
                <a16:creationId xmlns:a16="http://schemas.microsoft.com/office/drawing/2014/main" id="{BCF09355-56F7-B0BF-5588-29B6C76D5054}"/>
              </a:ext>
            </a:extLst>
          </p:cNvPr>
          <p:cNvSpPr txBox="1"/>
          <p:nvPr/>
        </p:nvSpPr>
        <p:spPr>
          <a:xfrm>
            <a:off x="249960" y="2092524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코드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Button">
            <a:extLst>
              <a:ext uri="{FF2B5EF4-FFF2-40B4-BE49-F238E27FC236}">
                <a16:creationId xmlns:a16="http://schemas.microsoft.com/office/drawing/2014/main" id="{A0FB68DA-B0CC-7E38-7600-D2F4475B8E60}"/>
              </a:ext>
            </a:extLst>
          </p:cNvPr>
          <p:cNvSpPr>
            <a:spLocks/>
          </p:cNvSpPr>
          <p:nvPr/>
        </p:nvSpPr>
        <p:spPr bwMode="auto">
          <a:xfrm>
            <a:off x="7999986" y="2026700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28B28C75-18B3-F5D0-B6E8-2C9F9C1FC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758591"/>
              </p:ext>
            </p:extLst>
          </p:nvPr>
        </p:nvGraphicFramePr>
        <p:xfrm>
          <a:off x="5327181" y="3496918"/>
          <a:ext cx="3826979" cy="2359892"/>
        </p:xfrm>
        <a:graphic>
          <a:graphicData uri="http://schemas.openxmlformats.org/drawingml/2006/table">
            <a:tbl>
              <a:tblPr firstRow="1" bandRow="1"/>
              <a:tblGrid>
                <a:gridCol w="1300042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1939672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587265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생성할 구매처 정보를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13696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연락처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722533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338058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824251"/>
                  </a:ext>
                </a:extLst>
              </a:tr>
            </a:tbl>
          </a:graphicData>
        </a:graphic>
      </p:graphicFrame>
      <p:sp>
        <p:nvSpPr>
          <p:cNvPr id="10" name="타원 9">
            <a:extLst>
              <a:ext uri="{FF2B5EF4-FFF2-40B4-BE49-F238E27FC236}">
                <a16:creationId xmlns:a16="http://schemas.microsoft.com/office/drawing/2014/main" id="{1C4C779C-4D4A-36C5-9B1F-5DF2B5696A70}"/>
              </a:ext>
            </a:extLst>
          </p:cNvPr>
          <p:cNvSpPr/>
          <p:nvPr/>
        </p:nvSpPr>
        <p:spPr>
          <a:xfrm>
            <a:off x="6967970" y="3286837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1" name="Button">
            <a:extLst>
              <a:ext uri="{FF2B5EF4-FFF2-40B4-BE49-F238E27FC236}">
                <a16:creationId xmlns:a16="http://schemas.microsoft.com/office/drawing/2014/main" id="{08C12823-B2DB-5FBF-03C0-04B6F1DF7DC2}"/>
              </a:ext>
            </a:extLst>
          </p:cNvPr>
          <p:cNvSpPr>
            <a:spLocks/>
          </p:cNvSpPr>
          <p:nvPr/>
        </p:nvSpPr>
        <p:spPr bwMode="auto">
          <a:xfrm>
            <a:off x="6773094" y="5502374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Button">
            <a:extLst>
              <a:ext uri="{FF2B5EF4-FFF2-40B4-BE49-F238E27FC236}">
                <a16:creationId xmlns:a16="http://schemas.microsoft.com/office/drawing/2014/main" id="{D2A06DD7-EF6A-0634-45E6-3C9766438B22}"/>
              </a:ext>
            </a:extLst>
          </p:cNvPr>
          <p:cNvSpPr>
            <a:spLocks/>
          </p:cNvSpPr>
          <p:nvPr/>
        </p:nvSpPr>
        <p:spPr bwMode="auto">
          <a:xfrm>
            <a:off x="7302742" y="5502373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 Box">
            <a:extLst>
              <a:ext uri="{FF2B5EF4-FFF2-40B4-BE49-F238E27FC236}">
                <a16:creationId xmlns:a16="http://schemas.microsoft.com/office/drawing/2014/main" id="{06211054-3748-EBA8-E129-DCB3EFBCDA7B}"/>
              </a:ext>
            </a:extLst>
          </p:cNvPr>
          <p:cNvSpPr/>
          <p:nvPr/>
        </p:nvSpPr>
        <p:spPr>
          <a:xfrm>
            <a:off x="6800312" y="3945198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006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7" name="Text Box">
            <a:extLst>
              <a:ext uri="{FF2B5EF4-FFF2-40B4-BE49-F238E27FC236}">
                <a16:creationId xmlns:a16="http://schemas.microsoft.com/office/drawing/2014/main" id="{7DF2F7B8-6B14-A945-94F8-D19BCA72A06B}"/>
              </a:ext>
            </a:extLst>
          </p:cNvPr>
          <p:cNvSpPr/>
          <p:nvPr/>
        </p:nvSpPr>
        <p:spPr>
          <a:xfrm>
            <a:off x="6800312" y="4327406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 err="1">
                <a:solidFill>
                  <a:schemeClr val="tx1"/>
                </a:solidFill>
              </a:rPr>
              <a:t>컴퓨터아이티티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2A01F-D80B-C45D-5191-8ECE18F7E20A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구매처 관리</a:t>
            </a:r>
          </a:p>
        </p:txBody>
      </p:sp>
      <p:sp>
        <p:nvSpPr>
          <p:cNvPr id="14" name="Text Box">
            <a:extLst>
              <a:ext uri="{FF2B5EF4-FFF2-40B4-BE49-F238E27FC236}">
                <a16:creationId xmlns:a16="http://schemas.microsoft.com/office/drawing/2014/main" id="{D5A02596-73A9-AF37-B17D-31616668F8A6}"/>
              </a:ext>
            </a:extLst>
          </p:cNvPr>
          <p:cNvSpPr/>
          <p:nvPr/>
        </p:nvSpPr>
        <p:spPr>
          <a:xfrm>
            <a:off x="6800312" y="4713928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043-123-4567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8" name="Text Box">
            <a:extLst>
              <a:ext uri="{FF2B5EF4-FFF2-40B4-BE49-F238E27FC236}">
                <a16:creationId xmlns:a16="http://schemas.microsoft.com/office/drawing/2014/main" id="{42BF89A1-13F4-3787-9542-0D11CD58210C}"/>
              </a:ext>
            </a:extLst>
          </p:cNvPr>
          <p:cNvSpPr/>
          <p:nvPr/>
        </p:nvSpPr>
        <p:spPr>
          <a:xfrm>
            <a:off x="6800312" y="5099968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chemeClr val="tx1"/>
                </a:solidFill>
              </a:rPr>
              <a:t>새로운 자산 구매 거래처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15F015-35CD-D6E5-A06F-63FA06480587}"/>
              </a:ext>
            </a:extLst>
          </p:cNvPr>
          <p:cNvSpPr txBox="1"/>
          <p:nvPr/>
        </p:nvSpPr>
        <p:spPr>
          <a:xfrm>
            <a:off x="8895522" y="2937168"/>
            <a:ext cx="2528537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ko-KR" altLang="en-US" sz="1200" dirty="0"/>
              <a:t>코드번호 중복 시 </a:t>
            </a:r>
            <a:r>
              <a:rPr lang="ko-KR" altLang="en-US" sz="1200" dirty="0" err="1"/>
              <a:t>알림창</a:t>
            </a:r>
            <a:endParaRPr lang="en-US" altLang="ko-KR" sz="1200" dirty="0"/>
          </a:p>
          <a:p>
            <a:r>
              <a:rPr lang="ko-KR" altLang="en-US" sz="1200" dirty="0"/>
              <a:t>구매처명 중복 시 </a:t>
            </a:r>
            <a:r>
              <a:rPr lang="ko-KR" altLang="en-US" sz="1200" dirty="0" err="1"/>
              <a:t>알림창</a:t>
            </a:r>
            <a:endParaRPr lang="en-US" altLang="ko-KR" sz="1200" dirty="0"/>
          </a:p>
          <a:p>
            <a:r>
              <a:rPr lang="ko-KR" altLang="en-US" sz="1200" dirty="0"/>
              <a:t>필수 입력란 </a:t>
            </a:r>
            <a:r>
              <a:rPr lang="ko-KR" altLang="en-US" sz="1200" dirty="0" err="1"/>
              <a:t>미입력시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알림창</a:t>
            </a:r>
            <a:endParaRPr lang="en-US" altLang="ko-KR" sz="1200" dirty="0"/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CAF55561-8B7B-789B-D57B-8EC25B665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26323"/>
              </p:ext>
            </p:extLst>
          </p:nvPr>
        </p:nvGraphicFramePr>
        <p:xfrm>
          <a:off x="8126986" y="5510971"/>
          <a:ext cx="4105299" cy="1219355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삭제하시겠습니까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21" name="Button">
            <a:extLst>
              <a:ext uri="{FF2B5EF4-FFF2-40B4-BE49-F238E27FC236}">
                <a16:creationId xmlns:a16="http://schemas.microsoft.com/office/drawing/2014/main" id="{ECC599EA-C647-9914-AC87-4EB6C77FABE6}"/>
              </a:ext>
            </a:extLst>
          </p:cNvPr>
          <p:cNvSpPr>
            <a:spLocks/>
          </p:cNvSpPr>
          <p:nvPr/>
        </p:nvSpPr>
        <p:spPr bwMode="auto">
          <a:xfrm>
            <a:off x="9654744" y="6417009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CE78342B-68D3-3203-D8DC-B2594E4673E8}"/>
              </a:ext>
            </a:extLst>
          </p:cNvPr>
          <p:cNvSpPr>
            <a:spLocks/>
          </p:cNvSpPr>
          <p:nvPr/>
        </p:nvSpPr>
        <p:spPr bwMode="auto">
          <a:xfrm>
            <a:off x="10184392" y="6417008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 Box">
            <a:extLst>
              <a:ext uri="{FF2B5EF4-FFF2-40B4-BE49-F238E27FC236}">
                <a16:creationId xmlns:a16="http://schemas.microsoft.com/office/drawing/2014/main" id="{AD560434-DD67-4E3A-2937-D162E394C3D9}"/>
              </a:ext>
            </a:extLst>
          </p:cNvPr>
          <p:cNvSpPr/>
          <p:nvPr/>
        </p:nvSpPr>
        <p:spPr>
          <a:xfrm>
            <a:off x="9384867" y="6000102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593591A9-90F6-4324-7E47-9124F6BCB840}"/>
              </a:ext>
            </a:extLst>
          </p:cNvPr>
          <p:cNvSpPr/>
          <p:nvPr/>
        </p:nvSpPr>
        <p:spPr>
          <a:xfrm>
            <a:off x="7999986" y="537326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7070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0767E-7E98-6B4A-FFD5-02589AA12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위치 코드 관리</a:t>
            </a:r>
          </a:p>
        </p:txBody>
      </p:sp>
    </p:spTree>
    <p:extLst>
      <p:ext uri="{BB962C8B-B14F-4D97-AF65-F5344CB8AC3E}">
        <p14:creationId xmlns:p14="http://schemas.microsoft.com/office/powerpoint/2010/main" val="2658523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AE206CB-80C5-562A-BE40-9196120CA36C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5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C5853C3-5E3A-EC13-A710-C0577EC7DC8C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5196EAF-5D27-D969-F476-F30373EC1D44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DFC7AE8-BCBE-9F49-AE33-8C316BD11FF5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9678A2D8-3005-8247-83A5-356420E12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415934"/>
              </p:ext>
            </p:extLst>
          </p:nvPr>
        </p:nvGraphicFramePr>
        <p:xfrm>
          <a:off x="287132" y="2444312"/>
          <a:ext cx="3577745" cy="1675412"/>
        </p:xfrm>
        <a:graphic>
          <a:graphicData uri="http://schemas.openxmlformats.org/drawingml/2006/table">
            <a:tbl>
              <a:tblPr firstRow="1" bandRow="1"/>
              <a:tblGrid>
                <a:gridCol w="1099670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1264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117">
                  <a:extLst>
                    <a:ext uri="{9D8B030D-6E8A-4147-A177-3AD203B41FA5}">
                      <a16:colId xmlns:a16="http://schemas.microsoft.com/office/drawing/2014/main" val="791536316"/>
                    </a:ext>
                  </a:extLst>
                </a:gridCol>
              </a:tblGrid>
              <a:tr h="270818">
                <a:tc>
                  <a:txBody>
                    <a:bodyPr/>
                    <a:lstStyle/>
                    <a:p>
                      <a:pPr algn="ctr"/>
                      <a:r>
                        <a:rPr 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위치명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관리</a:t>
                      </a:r>
                      <a:endParaRPr lang="en-US" sz="9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864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505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3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002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창고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코드 관리</a:t>
            </a:r>
            <a:endParaRPr lang="en-US" altLang="ko-KR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306108"/>
              </p:ext>
            </p:extLst>
          </p:nvPr>
        </p:nvGraphicFramePr>
        <p:xfrm>
          <a:off x="8895522" y="835701"/>
          <a:ext cx="3221062" cy="199035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위차</a:t>
                      </a:r>
                      <a:r>
                        <a:rPr lang="ko-KR" altLang="en-US" sz="1050" dirty="0"/>
                        <a:t> 코드 관리 리스트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코드번호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 err="1"/>
                        <a:t>위치명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관리버튼위치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상세보기 페이지 </a:t>
                      </a:r>
                      <a:r>
                        <a:rPr lang="en-US" altLang="ko-KR" sz="1050" dirty="0"/>
                        <a:t>X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623497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생성 버튼 </a:t>
                      </a:r>
                      <a:r>
                        <a:rPr lang="en-US" altLang="ko-KR" sz="1050" dirty="0"/>
                        <a:t>– A</a:t>
                      </a:r>
                      <a:r>
                        <a:rPr lang="ko-KR" altLang="en-US" sz="1050" dirty="0"/>
                        <a:t>참고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3" name="Menu">
            <a:extLst>
              <a:ext uri="{FF2B5EF4-FFF2-40B4-BE49-F238E27FC236}">
                <a16:creationId xmlns:a16="http://schemas.microsoft.com/office/drawing/2014/main" id="{8049D288-366A-E83D-9BA8-0AEF2C3BD2B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Button">
            <a:extLst>
              <a:ext uri="{FF2B5EF4-FFF2-40B4-BE49-F238E27FC236}">
                <a16:creationId xmlns:a16="http://schemas.microsoft.com/office/drawing/2014/main" id="{431D8249-A814-79C1-07AF-51E0BDB07A05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FFBCBDEA-FF89-B0DD-8D64-A05421F2816F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Button">
            <a:extLst>
              <a:ext uri="{FF2B5EF4-FFF2-40B4-BE49-F238E27FC236}">
                <a16:creationId xmlns:a16="http://schemas.microsoft.com/office/drawing/2014/main" id="{A23A9844-0C53-E7D8-B0FF-61200E48F752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582F3B1-A3AC-42F9-DD01-B1904C0717CB}"/>
              </a:ext>
            </a:extLst>
          </p:cNvPr>
          <p:cNvSpPr/>
          <p:nvPr/>
        </p:nvSpPr>
        <p:spPr>
          <a:xfrm>
            <a:off x="4914341" y="20182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50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00BDDCFD-6700-F3F5-737E-331918CD8A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12492" y="2014101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51" name="Text Box">
              <a:extLst>
                <a:ext uri="{FF2B5EF4-FFF2-40B4-BE49-F238E27FC236}">
                  <a16:creationId xmlns:a16="http://schemas.microsoft.com/office/drawing/2014/main" id="{A25BA581-94D0-2185-4A46-FC8023486A4B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52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415B0AD5-405A-3AE9-634A-AC57C483F7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3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4D9AB249-FB09-96B2-0BA6-2788DA45BB0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65518" y="2010970"/>
            <a:ext cx="863049" cy="241092"/>
            <a:chOff x="1122302" y="1257689"/>
            <a:chExt cx="863049" cy="241092"/>
          </a:xfrm>
        </p:grpSpPr>
        <p:sp>
          <p:nvSpPr>
            <p:cNvPr id="54" name="Text Box">
              <a:extLst>
                <a:ext uri="{FF2B5EF4-FFF2-40B4-BE49-F238E27FC236}">
                  <a16:creationId xmlns:a16="http://schemas.microsoft.com/office/drawing/2014/main" id="{C01298D4-0AB1-59FE-FFC6-D14A791B6444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93A8F06B-A7AB-81CA-7FA4-6E545FEE2210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6" name="Button">
            <a:extLst>
              <a:ext uri="{FF2B5EF4-FFF2-40B4-BE49-F238E27FC236}">
                <a16:creationId xmlns:a16="http://schemas.microsoft.com/office/drawing/2014/main" id="{EA5B1A61-FB82-46DF-D929-E3DBCAF27787}"/>
              </a:ext>
            </a:extLst>
          </p:cNvPr>
          <p:cNvSpPr>
            <a:spLocks/>
          </p:cNvSpPr>
          <p:nvPr/>
        </p:nvSpPr>
        <p:spPr bwMode="auto">
          <a:xfrm>
            <a:off x="1699852" y="4323017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생성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C533DA17-B350-569B-14BA-6439412835DD}"/>
              </a:ext>
            </a:extLst>
          </p:cNvPr>
          <p:cNvSpPr/>
          <p:nvPr/>
        </p:nvSpPr>
        <p:spPr>
          <a:xfrm>
            <a:off x="2203547" y="431669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401578AB-0373-6710-4EDA-6CC953620A0E}"/>
              </a:ext>
            </a:extLst>
          </p:cNvPr>
          <p:cNvSpPr/>
          <p:nvPr/>
        </p:nvSpPr>
        <p:spPr>
          <a:xfrm>
            <a:off x="73082" y="224734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5" name="Button">
            <a:extLst>
              <a:ext uri="{FF2B5EF4-FFF2-40B4-BE49-F238E27FC236}">
                <a16:creationId xmlns:a16="http://schemas.microsoft.com/office/drawing/2014/main" id="{77256BDE-7762-FCCE-173F-156569D65C9C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7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3C7E68CF-1852-8EC1-28AF-4AF8977E357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28" name="Item">
              <a:extLst>
                <a:ext uri="{FF2B5EF4-FFF2-40B4-BE49-F238E27FC236}">
                  <a16:creationId xmlns:a16="http://schemas.microsoft.com/office/drawing/2014/main" id="{8961A779-F8C9-52DA-A2E5-948CF1E1DAC9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Item">
              <a:extLst>
                <a:ext uri="{FF2B5EF4-FFF2-40B4-BE49-F238E27FC236}">
                  <a16:creationId xmlns:a16="http://schemas.microsoft.com/office/drawing/2014/main" id="{3473305B-210C-5573-455B-73F40F599B2B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30" name="Item">
            <a:extLst>
              <a:ext uri="{FF2B5EF4-FFF2-40B4-BE49-F238E27FC236}">
                <a16:creationId xmlns:a16="http://schemas.microsoft.com/office/drawing/2014/main" id="{0A5C472A-985B-B1F6-C04A-6E03EE96E85E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31" name="Item">
            <a:extLst>
              <a:ext uri="{FF2B5EF4-FFF2-40B4-BE49-F238E27FC236}">
                <a16:creationId xmlns:a16="http://schemas.microsoft.com/office/drawing/2014/main" id="{9FF8A802-D86F-7484-C67E-8AA87CE0CA9A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Item">
            <a:extLst>
              <a:ext uri="{FF2B5EF4-FFF2-40B4-BE49-F238E27FC236}">
                <a16:creationId xmlns:a16="http://schemas.microsoft.com/office/drawing/2014/main" id="{F3AA9B6D-691E-7EBE-8290-F499B1A4E903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Item">
            <a:extLst>
              <a:ext uri="{FF2B5EF4-FFF2-40B4-BE49-F238E27FC236}">
                <a16:creationId xmlns:a16="http://schemas.microsoft.com/office/drawing/2014/main" id="{4C93D929-24C3-FC5C-63DD-72AE512932F1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Label">
            <a:extLst>
              <a:ext uri="{FF2B5EF4-FFF2-40B4-BE49-F238E27FC236}">
                <a16:creationId xmlns:a16="http://schemas.microsoft.com/office/drawing/2014/main" id="{BCF09355-56F7-B0BF-5588-29B6C76D5054}"/>
              </a:ext>
            </a:extLst>
          </p:cNvPr>
          <p:cNvSpPr txBox="1"/>
          <p:nvPr/>
        </p:nvSpPr>
        <p:spPr>
          <a:xfrm>
            <a:off x="249960" y="2092524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코드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Button">
            <a:extLst>
              <a:ext uri="{FF2B5EF4-FFF2-40B4-BE49-F238E27FC236}">
                <a16:creationId xmlns:a16="http://schemas.microsoft.com/office/drawing/2014/main" id="{A0FB68DA-B0CC-7E38-7600-D2F4475B8E60}"/>
              </a:ext>
            </a:extLst>
          </p:cNvPr>
          <p:cNvSpPr>
            <a:spLocks/>
          </p:cNvSpPr>
          <p:nvPr/>
        </p:nvSpPr>
        <p:spPr bwMode="auto">
          <a:xfrm>
            <a:off x="7999986" y="2026700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28B28C75-18B3-F5D0-B6E8-2C9F9C1FC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46333"/>
              </p:ext>
            </p:extLst>
          </p:nvPr>
        </p:nvGraphicFramePr>
        <p:xfrm>
          <a:off x="7744345" y="4602808"/>
          <a:ext cx="3826979" cy="1979713"/>
        </p:xfrm>
        <a:graphic>
          <a:graphicData uri="http://schemas.openxmlformats.org/drawingml/2006/table">
            <a:tbl>
              <a:tblPr firstRow="1" bandRow="1"/>
              <a:tblGrid>
                <a:gridCol w="1129689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110025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587265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생성할 위치 정보를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noProof="1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313696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722661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824251"/>
                  </a:ext>
                </a:extLst>
              </a:tr>
            </a:tbl>
          </a:graphicData>
        </a:graphic>
      </p:graphicFrame>
      <p:sp>
        <p:nvSpPr>
          <p:cNvPr id="10" name="타원 9">
            <a:extLst>
              <a:ext uri="{FF2B5EF4-FFF2-40B4-BE49-F238E27FC236}">
                <a16:creationId xmlns:a16="http://schemas.microsoft.com/office/drawing/2014/main" id="{1C4C779C-4D4A-36C5-9B1F-5DF2B5696A70}"/>
              </a:ext>
            </a:extLst>
          </p:cNvPr>
          <p:cNvSpPr/>
          <p:nvPr/>
        </p:nvSpPr>
        <p:spPr>
          <a:xfrm>
            <a:off x="9385134" y="4392727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1" name="Button">
            <a:extLst>
              <a:ext uri="{FF2B5EF4-FFF2-40B4-BE49-F238E27FC236}">
                <a16:creationId xmlns:a16="http://schemas.microsoft.com/office/drawing/2014/main" id="{08C12823-B2DB-5FBF-03C0-04B6F1DF7DC2}"/>
              </a:ext>
            </a:extLst>
          </p:cNvPr>
          <p:cNvSpPr>
            <a:spLocks/>
          </p:cNvSpPr>
          <p:nvPr/>
        </p:nvSpPr>
        <p:spPr bwMode="auto">
          <a:xfrm>
            <a:off x="9150621" y="623899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Button">
            <a:extLst>
              <a:ext uri="{FF2B5EF4-FFF2-40B4-BE49-F238E27FC236}">
                <a16:creationId xmlns:a16="http://schemas.microsoft.com/office/drawing/2014/main" id="{D2A06DD7-EF6A-0634-45E6-3C9766438B22}"/>
              </a:ext>
            </a:extLst>
          </p:cNvPr>
          <p:cNvSpPr>
            <a:spLocks/>
          </p:cNvSpPr>
          <p:nvPr/>
        </p:nvSpPr>
        <p:spPr bwMode="auto">
          <a:xfrm>
            <a:off x="9680269" y="6238995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 Box">
            <a:extLst>
              <a:ext uri="{FF2B5EF4-FFF2-40B4-BE49-F238E27FC236}">
                <a16:creationId xmlns:a16="http://schemas.microsoft.com/office/drawing/2014/main" id="{06211054-3748-EBA8-E129-DCB3EFBCDA7B}"/>
              </a:ext>
            </a:extLst>
          </p:cNvPr>
          <p:cNvSpPr/>
          <p:nvPr/>
        </p:nvSpPr>
        <p:spPr>
          <a:xfrm>
            <a:off x="9217476" y="5051088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</a:rPr>
              <a:t>003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7" name="Text Box">
            <a:extLst>
              <a:ext uri="{FF2B5EF4-FFF2-40B4-BE49-F238E27FC236}">
                <a16:creationId xmlns:a16="http://schemas.microsoft.com/office/drawing/2014/main" id="{7DF2F7B8-6B14-A945-94F8-D19BCA72A06B}"/>
              </a:ext>
            </a:extLst>
          </p:cNvPr>
          <p:cNvSpPr/>
          <p:nvPr/>
        </p:nvSpPr>
        <p:spPr>
          <a:xfrm>
            <a:off x="9217476" y="5433296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  <a:effectLst/>
              </a:rPr>
              <a:t>105</a:t>
            </a:r>
            <a:r>
              <a:rPr lang="ko-KR" altLang="en-US" sz="900" dirty="0">
                <a:solidFill>
                  <a:schemeClr val="tx1"/>
                </a:solidFill>
                <a:effectLst/>
              </a:rPr>
              <a:t>호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666BC-045A-5CC4-3FC5-7A0B82623D5D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위치 관리</a:t>
            </a:r>
          </a:p>
        </p:txBody>
      </p:sp>
      <p:sp>
        <p:nvSpPr>
          <p:cNvPr id="14" name="Text Box">
            <a:extLst>
              <a:ext uri="{FF2B5EF4-FFF2-40B4-BE49-F238E27FC236}">
                <a16:creationId xmlns:a16="http://schemas.microsoft.com/office/drawing/2014/main" id="{D03FBDE2-8C83-E9CF-346F-AFC0828163AF}"/>
              </a:ext>
            </a:extLst>
          </p:cNvPr>
          <p:cNvSpPr/>
          <p:nvPr/>
        </p:nvSpPr>
        <p:spPr>
          <a:xfrm>
            <a:off x="9217476" y="5824274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6B2B2A-4476-7C10-7A54-AC745940807B}"/>
              </a:ext>
            </a:extLst>
          </p:cNvPr>
          <p:cNvSpPr txBox="1"/>
          <p:nvPr/>
        </p:nvSpPr>
        <p:spPr>
          <a:xfrm>
            <a:off x="8817762" y="3141731"/>
            <a:ext cx="2528537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ko-KR" altLang="en-US" sz="1200" dirty="0"/>
              <a:t>비고만 선택입력</a:t>
            </a:r>
            <a:r>
              <a:rPr lang="en-US" altLang="ko-KR" sz="1200" dirty="0"/>
              <a:t>,</a:t>
            </a:r>
          </a:p>
          <a:p>
            <a:r>
              <a:rPr lang="ko-KR" altLang="en-US" sz="1200" dirty="0"/>
              <a:t>코드번호 중복 시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B, </a:t>
            </a:r>
          </a:p>
          <a:p>
            <a:r>
              <a:rPr lang="ko-KR" altLang="en-US" sz="1200" dirty="0" err="1"/>
              <a:t>위치명</a:t>
            </a:r>
            <a:r>
              <a:rPr lang="ko-KR" altLang="en-US" sz="1200" dirty="0"/>
              <a:t> 중복 시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C,</a:t>
            </a:r>
          </a:p>
          <a:p>
            <a:r>
              <a:rPr lang="ko-KR" altLang="en-US" sz="1200" dirty="0"/>
              <a:t>필수 입력란 </a:t>
            </a:r>
            <a:r>
              <a:rPr lang="ko-KR" altLang="en-US" sz="1200" dirty="0" err="1"/>
              <a:t>미입력시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D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B3DE34C-D84C-478E-4961-D2771144CB7E}"/>
              </a:ext>
            </a:extLst>
          </p:cNvPr>
          <p:cNvSpPr/>
          <p:nvPr/>
        </p:nvSpPr>
        <p:spPr>
          <a:xfrm>
            <a:off x="240520" y="5593114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 </a:t>
            </a:r>
            <a:endParaRPr lang="en-US" altLang="ko-KR" sz="1400" dirty="0"/>
          </a:p>
          <a:p>
            <a:pPr algn="ctr"/>
            <a:r>
              <a:rPr lang="ko-KR" altLang="en-US" sz="1400" dirty="0"/>
              <a:t>코드 번호입니다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0" name="Button">
            <a:extLst>
              <a:ext uri="{FF2B5EF4-FFF2-40B4-BE49-F238E27FC236}">
                <a16:creationId xmlns:a16="http://schemas.microsoft.com/office/drawing/2014/main" id="{BDB9E166-9717-C92A-5E47-4B5536ADCCEB}"/>
              </a:ext>
            </a:extLst>
          </p:cNvPr>
          <p:cNvSpPr>
            <a:spLocks/>
          </p:cNvSpPr>
          <p:nvPr/>
        </p:nvSpPr>
        <p:spPr bwMode="auto">
          <a:xfrm>
            <a:off x="1217248" y="6391992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35C5F68B-6D8C-BCA2-0596-C76985120438}"/>
              </a:ext>
            </a:extLst>
          </p:cNvPr>
          <p:cNvSpPr/>
          <p:nvPr/>
        </p:nvSpPr>
        <p:spPr>
          <a:xfrm>
            <a:off x="205758" y="5594824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591AFA9-B51D-226A-3784-5F7727B2B0E0}"/>
              </a:ext>
            </a:extLst>
          </p:cNvPr>
          <p:cNvSpPr/>
          <p:nvPr/>
        </p:nvSpPr>
        <p:spPr>
          <a:xfrm>
            <a:off x="5179344" y="5606413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필수 입력란을</a:t>
            </a:r>
            <a:endParaRPr lang="en-US" altLang="ko-KR" sz="1400" dirty="0"/>
          </a:p>
          <a:p>
            <a:pPr algn="ctr"/>
            <a:r>
              <a:rPr lang="ko-KR" altLang="en-US" sz="1400" dirty="0"/>
              <a:t>확인해주세요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3" name="Button">
            <a:extLst>
              <a:ext uri="{FF2B5EF4-FFF2-40B4-BE49-F238E27FC236}">
                <a16:creationId xmlns:a16="http://schemas.microsoft.com/office/drawing/2014/main" id="{31C4866A-1096-A710-223A-109A58C7AC56}"/>
              </a:ext>
            </a:extLst>
          </p:cNvPr>
          <p:cNvSpPr>
            <a:spLocks/>
          </p:cNvSpPr>
          <p:nvPr/>
        </p:nvSpPr>
        <p:spPr bwMode="auto">
          <a:xfrm>
            <a:off x="6156072" y="6424030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DD87EC11-DC04-DD5E-A293-E6E90BA5675C}"/>
              </a:ext>
            </a:extLst>
          </p:cNvPr>
          <p:cNvSpPr/>
          <p:nvPr/>
        </p:nvSpPr>
        <p:spPr>
          <a:xfrm>
            <a:off x="5144582" y="5606413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436CEE9-BE2F-61AB-4836-8E8B805F420B}"/>
              </a:ext>
            </a:extLst>
          </p:cNvPr>
          <p:cNvSpPr/>
          <p:nvPr/>
        </p:nvSpPr>
        <p:spPr>
          <a:xfrm>
            <a:off x="2727313" y="5600210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</a:t>
            </a:r>
            <a:endParaRPr lang="en-US" altLang="ko-KR" sz="1400" dirty="0"/>
          </a:p>
          <a:p>
            <a:pPr algn="ctr"/>
            <a:r>
              <a:rPr lang="ko-KR" altLang="en-US" sz="1400" dirty="0" err="1"/>
              <a:t>위치명</a:t>
            </a:r>
            <a:r>
              <a:rPr lang="ko-KR" altLang="en-US" sz="1400" dirty="0"/>
              <a:t> 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6" name="Button">
            <a:extLst>
              <a:ext uri="{FF2B5EF4-FFF2-40B4-BE49-F238E27FC236}">
                <a16:creationId xmlns:a16="http://schemas.microsoft.com/office/drawing/2014/main" id="{52F3131F-D96A-FC8D-B8AB-BA3D471AAD6B}"/>
              </a:ext>
            </a:extLst>
          </p:cNvPr>
          <p:cNvSpPr>
            <a:spLocks/>
          </p:cNvSpPr>
          <p:nvPr/>
        </p:nvSpPr>
        <p:spPr bwMode="auto">
          <a:xfrm>
            <a:off x="3704041" y="6399088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5BC2016B-48CC-1180-3F45-434D5C3A3CC2}"/>
              </a:ext>
            </a:extLst>
          </p:cNvPr>
          <p:cNvSpPr/>
          <p:nvPr/>
        </p:nvSpPr>
        <p:spPr>
          <a:xfrm>
            <a:off x="2692551" y="5601920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6509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0767E-7E98-6B4A-FFD5-02589AA12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자산 상태 코드 관리</a:t>
            </a:r>
          </a:p>
        </p:txBody>
      </p:sp>
    </p:spTree>
    <p:extLst>
      <p:ext uri="{BB962C8B-B14F-4D97-AF65-F5344CB8AC3E}">
        <p14:creationId xmlns:p14="http://schemas.microsoft.com/office/powerpoint/2010/main" val="17464263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AE206CB-80C5-562A-BE40-9196120CA36C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5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C5853C3-5E3A-EC13-A710-C0577EC7DC8C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5196EAF-5D27-D969-F476-F30373EC1D44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DFC7AE8-BCBE-9F49-AE33-8C316BD11FF5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9678A2D8-3005-8247-83A5-356420E12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365403"/>
              </p:ext>
            </p:extLst>
          </p:nvPr>
        </p:nvGraphicFramePr>
        <p:xfrm>
          <a:off x="287132" y="2751767"/>
          <a:ext cx="7429310" cy="2312624"/>
        </p:xfrm>
        <a:graphic>
          <a:graphicData uri="http://schemas.openxmlformats.org/drawingml/2006/table">
            <a:tbl>
              <a:tblPr firstRow="1" bandRow="1"/>
              <a:tblGrid>
                <a:gridCol w="933039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89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393">
                  <a:extLst>
                    <a:ext uri="{9D8B030D-6E8A-4147-A177-3AD203B41FA5}">
                      <a16:colId xmlns:a16="http://schemas.microsoft.com/office/drawing/2014/main" val="2200082723"/>
                    </a:ext>
                  </a:extLst>
                </a:gridCol>
                <a:gridCol w="1425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721">
                  <a:extLst>
                    <a:ext uri="{9D8B030D-6E8A-4147-A177-3AD203B41FA5}">
                      <a16:colId xmlns:a16="http://schemas.microsoft.com/office/drawing/2014/main" val="3194649674"/>
                    </a:ext>
                  </a:extLst>
                </a:gridCol>
                <a:gridCol w="1633655">
                  <a:extLst>
                    <a:ext uri="{9D8B030D-6E8A-4147-A177-3AD203B41FA5}">
                      <a16:colId xmlns:a16="http://schemas.microsoft.com/office/drawing/2014/main" val="791536316"/>
                    </a:ext>
                  </a:extLst>
                </a:gridCol>
              </a:tblGrid>
              <a:tr h="180225">
                <a:tc>
                  <a:txBody>
                    <a:bodyPr/>
                    <a:lstStyle/>
                    <a:p>
                      <a:pPr algn="ctr"/>
                      <a:r>
                        <a:rPr 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 이름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직원소유</a:t>
                      </a:r>
                      <a:endParaRPr lang="en-US" altLang="ko-KR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가능여부</a:t>
                      </a:r>
                      <a:endParaRPr lang="en-US" altLang="ko-KR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해당 상태의 총 자산량 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관리</a:t>
                      </a:r>
                      <a:endParaRPr lang="en-US" sz="9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414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요청중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ㅇ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52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19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002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고장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ㅇ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분실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ㅇ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004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수리중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ㅇ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폐기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x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338615"/>
                  </a:ext>
                </a:extLst>
              </a:tr>
              <a:tr h="17241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창고 보관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x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064225"/>
                  </a:ext>
                </a:extLst>
              </a:tr>
              <a:tr h="3466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007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사용중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ㅇ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123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659042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자산 상태 코드 관리</a:t>
            </a: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542457"/>
              </p:ext>
            </p:extLst>
          </p:nvPr>
        </p:nvGraphicFramePr>
        <p:xfrm>
          <a:off x="8895522" y="835701"/>
          <a:ext cx="3221062" cy="218593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자산</a:t>
                      </a:r>
                      <a:r>
                        <a:rPr lang="en-US" altLang="ko-KR" sz="1050" dirty="0"/>
                        <a:t> </a:t>
                      </a:r>
                      <a:r>
                        <a:rPr lang="ko-KR" altLang="en-US" sz="1050" dirty="0"/>
                        <a:t>상태 리스트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코드번호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상태 이름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직원소유가능여부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해당 상태의 총 </a:t>
                      </a:r>
                      <a:r>
                        <a:rPr lang="ko-KR" altLang="en-US" sz="1050" dirty="0" err="1"/>
                        <a:t>자산량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비고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관리버튼위치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상세보기 페이지 </a:t>
                      </a:r>
                      <a:r>
                        <a:rPr lang="en-US" altLang="ko-KR" sz="1050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623497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생성 버튼 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A : </a:t>
                      </a:r>
                      <a:r>
                        <a:rPr lang="ko-KR" altLang="en-US" sz="1050" dirty="0"/>
                        <a:t>생성 팝업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3" name="Menu">
            <a:extLst>
              <a:ext uri="{FF2B5EF4-FFF2-40B4-BE49-F238E27FC236}">
                <a16:creationId xmlns:a16="http://schemas.microsoft.com/office/drawing/2014/main" id="{8049D288-366A-E83D-9BA8-0AEF2C3BD2B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Button">
            <a:extLst>
              <a:ext uri="{FF2B5EF4-FFF2-40B4-BE49-F238E27FC236}">
                <a16:creationId xmlns:a16="http://schemas.microsoft.com/office/drawing/2014/main" id="{431D8249-A814-79C1-07AF-51E0BDB07A05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FFBCBDEA-FF89-B0DD-8D64-A05421F2816F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Button">
            <a:extLst>
              <a:ext uri="{FF2B5EF4-FFF2-40B4-BE49-F238E27FC236}">
                <a16:creationId xmlns:a16="http://schemas.microsoft.com/office/drawing/2014/main" id="{A23A9844-0C53-E7D8-B0FF-61200E48F752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582F3B1-A3AC-42F9-DD01-B1904C0717CB}"/>
              </a:ext>
            </a:extLst>
          </p:cNvPr>
          <p:cNvSpPr/>
          <p:nvPr/>
        </p:nvSpPr>
        <p:spPr>
          <a:xfrm>
            <a:off x="4914341" y="21198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50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00BDDCFD-6700-F3F5-737E-331918CD8A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12492" y="2115701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51" name="Text Box">
              <a:extLst>
                <a:ext uri="{FF2B5EF4-FFF2-40B4-BE49-F238E27FC236}">
                  <a16:creationId xmlns:a16="http://schemas.microsoft.com/office/drawing/2014/main" id="{A25BA581-94D0-2185-4A46-FC8023486A4B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52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415B0AD5-405A-3AE9-634A-AC57C483F7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3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4D9AB249-FB09-96B2-0BA6-2788DA45BB0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65518" y="2112570"/>
            <a:ext cx="863049" cy="241092"/>
            <a:chOff x="1122302" y="1257689"/>
            <a:chExt cx="863049" cy="241092"/>
          </a:xfrm>
        </p:grpSpPr>
        <p:sp>
          <p:nvSpPr>
            <p:cNvPr id="54" name="Text Box">
              <a:extLst>
                <a:ext uri="{FF2B5EF4-FFF2-40B4-BE49-F238E27FC236}">
                  <a16:creationId xmlns:a16="http://schemas.microsoft.com/office/drawing/2014/main" id="{C01298D4-0AB1-59FE-FFC6-D14A791B6444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93A8F06B-A7AB-81CA-7FA4-6E545FEE2210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6" name="Button">
            <a:extLst>
              <a:ext uri="{FF2B5EF4-FFF2-40B4-BE49-F238E27FC236}">
                <a16:creationId xmlns:a16="http://schemas.microsoft.com/office/drawing/2014/main" id="{EA5B1A61-FB82-46DF-D929-E3DBCAF27787}"/>
              </a:ext>
            </a:extLst>
          </p:cNvPr>
          <p:cNvSpPr>
            <a:spLocks/>
          </p:cNvSpPr>
          <p:nvPr/>
        </p:nvSpPr>
        <p:spPr bwMode="auto">
          <a:xfrm>
            <a:off x="7999986" y="2107980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401578AB-0373-6710-4EDA-6CC953620A0E}"/>
              </a:ext>
            </a:extLst>
          </p:cNvPr>
          <p:cNvSpPr/>
          <p:nvPr/>
        </p:nvSpPr>
        <p:spPr>
          <a:xfrm>
            <a:off x="73082" y="234894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2" name="Label">
            <a:extLst>
              <a:ext uri="{FF2B5EF4-FFF2-40B4-BE49-F238E27FC236}">
                <a16:creationId xmlns:a16="http://schemas.microsoft.com/office/drawing/2014/main" id="{FA35601E-068F-C447-3837-53FACF041AFF}"/>
              </a:ext>
            </a:extLst>
          </p:cNvPr>
          <p:cNvSpPr txBox="1"/>
          <p:nvPr/>
        </p:nvSpPr>
        <p:spPr>
          <a:xfrm>
            <a:off x="249960" y="1972072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자산 상태 코드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Button">
            <a:extLst>
              <a:ext uri="{FF2B5EF4-FFF2-40B4-BE49-F238E27FC236}">
                <a16:creationId xmlns:a16="http://schemas.microsoft.com/office/drawing/2014/main" id="{892D7DDA-BE1F-4571-7CE3-567A086621E2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Button">
            <a:extLst>
              <a:ext uri="{FF2B5EF4-FFF2-40B4-BE49-F238E27FC236}">
                <a16:creationId xmlns:a16="http://schemas.microsoft.com/office/drawing/2014/main" id="{4A4A921F-8767-771A-0DDF-7AA244F5E681}"/>
              </a:ext>
            </a:extLst>
          </p:cNvPr>
          <p:cNvSpPr>
            <a:spLocks/>
          </p:cNvSpPr>
          <p:nvPr/>
        </p:nvSpPr>
        <p:spPr bwMode="auto">
          <a:xfrm>
            <a:off x="4119150" y="5426568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추가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DC87CA7A-BC61-EA72-FCAD-1553362FCA38}"/>
              </a:ext>
            </a:extLst>
          </p:cNvPr>
          <p:cNvSpPr/>
          <p:nvPr/>
        </p:nvSpPr>
        <p:spPr>
          <a:xfrm>
            <a:off x="4622845" y="542024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01DC1491-92FB-5C77-C110-577FB7190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824058"/>
              </p:ext>
            </p:extLst>
          </p:nvPr>
        </p:nvGraphicFramePr>
        <p:xfrm>
          <a:off x="7900228" y="4325462"/>
          <a:ext cx="4105299" cy="2359892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추가할 자산 상태 정보를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295024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ㅁ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97225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18" name="Button">
            <a:extLst>
              <a:ext uri="{FF2B5EF4-FFF2-40B4-BE49-F238E27FC236}">
                <a16:creationId xmlns:a16="http://schemas.microsoft.com/office/drawing/2014/main" id="{E2895D00-8E3F-C488-2437-F9F4F84B509B}"/>
              </a:ext>
            </a:extLst>
          </p:cNvPr>
          <p:cNvSpPr>
            <a:spLocks/>
          </p:cNvSpPr>
          <p:nvPr/>
        </p:nvSpPr>
        <p:spPr bwMode="auto">
          <a:xfrm>
            <a:off x="9427986" y="6368110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Button">
            <a:extLst>
              <a:ext uri="{FF2B5EF4-FFF2-40B4-BE49-F238E27FC236}">
                <a16:creationId xmlns:a16="http://schemas.microsoft.com/office/drawing/2014/main" id="{251483F6-7668-B933-CB39-5896C7F12273}"/>
              </a:ext>
            </a:extLst>
          </p:cNvPr>
          <p:cNvSpPr>
            <a:spLocks/>
          </p:cNvSpPr>
          <p:nvPr/>
        </p:nvSpPr>
        <p:spPr bwMode="auto">
          <a:xfrm>
            <a:off x="9957634" y="6368109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 Box">
            <a:extLst>
              <a:ext uri="{FF2B5EF4-FFF2-40B4-BE49-F238E27FC236}">
                <a16:creationId xmlns:a16="http://schemas.microsoft.com/office/drawing/2014/main" id="{3823ECA9-D5FF-4E1E-3AAE-A10882181D28}"/>
              </a:ext>
            </a:extLst>
          </p:cNvPr>
          <p:cNvSpPr/>
          <p:nvPr/>
        </p:nvSpPr>
        <p:spPr>
          <a:xfrm>
            <a:off x="9195106" y="4782511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008</a:t>
            </a:r>
          </a:p>
        </p:txBody>
      </p:sp>
      <p:sp>
        <p:nvSpPr>
          <p:cNvPr id="28" name="Text Box">
            <a:extLst>
              <a:ext uri="{FF2B5EF4-FFF2-40B4-BE49-F238E27FC236}">
                <a16:creationId xmlns:a16="http://schemas.microsoft.com/office/drawing/2014/main" id="{D525D8E4-B8BF-6D43-961A-17DB0F1C8EE1}"/>
              </a:ext>
            </a:extLst>
          </p:cNvPr>
          <p:cNvSpPr/>
          <p:nvPr/>
        </p:nvSpPr>
        <p:spPr>
          <a:xfrm>
            <a:off x="9195106" y="5143697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수리불가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 Box">
            <a:extLst>
              <a:ext uri="{FF2B5EF4-FFF2-40B4-BE49-F238E27FC236}">
                <a16:creationId xmlns:a16="http://schemas.microsoft.com/office/drawing/2014/main" id="{AA1D8A92-BD06-046B-96AC-8F79BD174515}"/>
              </a:ext>
            </a:extLst>
          </p:cNvPr>
          <p:cNvSpPr/>
          <p:nvPr/>
        </p:nvSpPr>
        <p:spPr>
          <a:xfrm>
            <a:off x="9195106" y="5949733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767A368D-79E2-13D5-00E9-224FD3F06AC0}"/>
              </a:ext>
            </a:extLst>
          </p:cNvPr>
          <p:cNvSpPr/>
          <p:nvPr/>
        </p:nvSpPr>
        <p:spPr>
          <a:xfrm>
            <a:off x="9742589" y="4130749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grpSp>
        <p:nvGrpSpPr>
          <p:cNvPr id="17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AF4B5537-75DA-3AB2-04A5-63C56A07E2A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19" name="Item">
              <a:extLst>
                <a:ext uri="{FF2B5EF4-FFF2-40B4-BE49-F238E27FC236}">
                  <a16:creationId xmlns:a16="http://schemas.microsoft.com/office/drawing/2014/main" id="{5A537A03-231B-62DB-E145-E16A37703A41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Item">
              <a:extLst>
                <a:ext uri="{FF2B5EF4-FFF2-40B4-BE49-F238E27FC236}">
                  <a16:creationId xmlns:a16="http://schemas.microsoft.com/office/drawing/2014/main" id="{35DD5AA4-593E-E0CB-AB57-EA0E9E1C18E4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5" name="Item">
            <a:extLst>
              <a:ext uri="{FF2B5EF4-FFF2-40B4-BE49-F238E27FC236}">
                <a16:creationId xmlns:a16="http://schemas.microsoft.com/office/drawing/2014/main" id="{FED64587-763D-3FC4-261D-DD25E8A32751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26" name="Item">
            <a:extLst>
              <a:ext uri="{FF2B5EF4-FFF2-40B4-BE49-F238E27FC236}">
                <a16:creationId xmlns:a16="http://schemas.microsoft.com/office/drawing/2014/main" id="{CC2184A3-00DC-E631-9CDB-85B509368FEA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Item">
            <a:extLst>
              <a:ext uri="{FF2B5EF4-FFF2-40B4-BE49-F238E27FC236}">
                <a16:creationId xmlns:a16="http://schemas.microsoft.com/office/drawing/2014/main" id="{A033A6B8-648C-46EC-A549-689683DDF040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Item">
            <a:extLst>
              <a:ext uri="{FF2B5EF4-FFF2-40B4-BE49-F238E27FC236}">
                <a16:creationId xmlns:a16="http://schemas.microsoft.com/office/drawing/2014/main" id="{CE16BA01-FE6F-AED1-8BF8-86F4302A9A50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0C1E12-BA47-45A7-2B7A-7AAE8957C5A0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상태 관리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C9EFDC-38D9-D96B-154E-0C50B3B3C20A}"/>
              </a:ext>
            </a:extLst>
          </p:cNvPr>
          <p:cNvSpPr txBox="1"/>
          <p:nvPr/>
        </p:nvSpPr>
        <p:spPr>
          <a:xfrm>
            <a:off x="8817762" y="3141731"/>
            <a:ext cx="2528537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ko-KR" altLang="en-US" sz="1200" dirty="0"/>
              <a:t>비고만 선택입력</a:t>
            </a:r>
            <a:r>
              <a:rPr lang="en-US" altLang="ko-KR" sz="1200" dirty="0"/>
              <a:t>,</a:t>
            </a:r>
          </a:p>
          <a:p>
            <a:r>
              <a:rPr lang="ko-KR" altLang="en-US" sz="1200" dirty="0"/>
              <a:t>코드번호 중복 시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B, </a:t>
            </a:r>
          </a:p>
          <a:p>
            <a:r>
              <a:rPr lang="ko-KR" altLang="en-US" sz="1200" dirty="0"/>
              <a:t>상태</a:t>
            </a:r>
            <a:r>
              <a:rPr lang="en-US" altLang="ko-KR" sz="1200" dirty="0"/>
              <a:t> </a:t>
            </a:r>
            <a:r>
              <a:rPr lang="ko-KR" altLang="en-US" sz="1200" dirty="0"/>
              <a:t>이름 중복 시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C,</a:t>
            </a:r>
          </a:p>
          <a:p>
            <a:r>
              <a:rPr lang="ko-KR" altLang="en-US" sz="1200" dirty="0"/>
              <a:t>필수 입력란 </a:t>
            </a:r>
            <a:r>
              <a:rPr lang="ko-KR" altLang="en-US" sz="1200" dirty="0" err="1"/>
              <a:t>미입력시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D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1418422-6EF7-6B43-1B43-F90EE2C3EC7A}"/>
              </a:ext>
            </a:extLst>
          </p:cNvPr>
          <p:cNvSpPr/>
          <p:nvPr/>
        </p:nvSpPr>
        <p:spPr>
          <a:xfrm>
            <a:off x="-647051" y="5892776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 </a:t>
            </a:r>
            <a:endParaRPr lang="en-US" altLang="ko-KR" sz="1400" dirty="0"/>
          </a:p>
          <a:p>
            <a:pPr algn="ctr"/>
            <a:r>
              <a:rPr lang="ko-KR" altLang="en-US" sz="1400" dirty="0"/>
              <a:t>코드 번호입니다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2" name="Button">
            <a:extLst>
              <a:ext uri="{FF2B5EF4-FFF2-40B4-BE49-F238E27FC236}">
                <a16:creationId xmlns:a16="http://schemas.microsoft.com/office/drawing/2014/main" id="{5313B52D-4937-9995-BB81-D6F98CC1532C}"/>
              </a:ext>
            </a:extLst>
          </p:cNvPr>
          <p:cNvSpPr>
            <a:spLocks/>
          </p:cNvSpPr>
          <p:nvPr/>
        </p:nvSpPr>
        <p:spPr bwMode="auto">
          <a:xfrm>
            <a:off x="329677" y="6691654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65D5D04A-0E46-7C83-1E19-C56F1E9B7A56}"/>
              </a:ext>
            </a:extLst>
          </p:cNvPr>
          <p:cNvSpPr/>
          <p:nvPr/>
        </p:nvSpPr>
        <p:spPr>
          <a:xfrm>
            <a:off x="-681813" y="589448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7CA98EE5-6CE9-8B87-3317-7B1C7FFA65E8}"/>
              </a:ext>
            </a:extLst>
          </p:cNvPr>
          <p:cNvSpPr/>
          <p:nvPr/>
        </p:nvSpPr>
        <p:spPr>
          <a:xfrm>
            <a:off x="4291773" y="5906075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필수 입력란을</a:t>
            </a:r>
            <a:endParaRPr lang="en-US" altLang="ko-KR" sz="1400" dirty="0"/>
          </a:p>
          <a:p>
            <a:pPr algn="ctr"/>
            <a:r>
              <a:rPr lang="ko-KR" altLang="en-US" sz="1400" dirty="0"/>
              <a:t>확인해주세요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5" name="Button">
            <a:extLst>
              <a:ext uri="{FF2B5EF4-FFF2-40B4-BE49-F238E27FC236}">
                <a16:creationId xmlns:a16="http://schemas.microsoft.com/office/drawing/2014/main" id="{34C93576-AF2D-8FCB-E9E4-F0D477359247}"/>
              </a:ext>
            </a:extLst>
          </p:cNvPr>
          <p:cNvSpPr>
            <a:spLocks/>
          </p:cNvSpPr>
          <p:nvPr/>
        </p:nvSpPr>
        <p:spPr bwMode="auto">
          <a:xfrm>
            <a:off x="5268501" y="6723692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83F1F046-1A68-A908-D4F3-577248E14F57}"/>
              </a:ext>
            </a:extLst>
          </p:cNvPr>
          <p:cNvSpPr/>
          <p:nvPr/>
        </p:nvSpPr>
        <p:spPr>
          <a:xfrm>
            <a:off x="4257011" y="5906075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</a:t>
            </a:r>
            <a:endParaRPr lang="ko-KR" altLang="en-US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A4D0DB5-D68F-9D93-2E76-B0E5D0CE71B3}"/>
              </a:ext>
            </a:extLst>
          </p:cNvPr>
          <p:cNvSpPr/>
          <p:nvPr/>
        </p:nvSpPr>
        <p:spPr>
          <a:xfrm>
            <a:off x="1839742" y="5899872"/>
            <a:ext cx="2381011" cy="10928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이미 존재하는</a:t>
            </a:r>
            <a:endParaRPr lang="en-US" altLang="ko-KR" sz="1400" dirty="0"/>
          </a:p>
          <a:p>
            <a:pPr algn="ctr"/>
            <a:r>
              <a:rPr lang="ko-KR" altLang="en-US" sz="1400" dirty="0"/>
              <a:t>상태 이름입니다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38" name="Button">
            <a:extLst>
              <a:ext uri="{FF2B5EF4-FFF2-40B4-BE49-F238E27FC236}">
                <a16:creationId xmlns:a16="http://schemas.microsoft.com/office/drawing/2014/main" id="{BEBDCBE7-B293-85AF-CFC0-DC85538237D6}"/>
              </a:ext>
            </a:extLst>
          </p:cNvPr>
          <p:cNvSpPr>
            <a:spLocks/>
          </p:cNvSpPr>
          <p:nvPr/>
        </p:nvSpPr>
        <p:spPr bwMode="auto">
          <a:xfrm>
            <a:off x="2816470" y="6698750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0E1825A0-6210-DD5F-DEAD-EC297DD12D19}"/>
              </a:ext>
            </a:extLst>
          </p:cNvPr>
          <p:cNvSpPr/>
          <p:nvPr/>
        </p:nvSpPr>
        <p:spPr>
          <a:xfrm>
            <a:off x="1804980" y="5901582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3817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0767E-7E98-6B4A-FFD5-02589AA12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직원 상태 코드 관리</a:t>
            </a:r>
          </a:p>
        </p:txBody>
      </p:sp>
    </p:spTree>
    <p:extLst>
      <p:ext uri="{BB962C8B-B14F-4D97-AF65-F5344CB8AC3E}">
        <p14:creationId xmlns:p14="http://schemas.microsoft.com/office/powerpoint/2010/main" val="2313764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AE206CB-80C5-562A-BE40-9196120CA36C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5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DC5853C3-5E3A-EC13-A710-C0577EC7DC8C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5196EAF-5D27-D969-F476-F30373EC1D44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5DFC7AE8-BCBE-9F49-AE33-8C316BD11FF5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9678A2D8-3005-8247-83A5-356420E12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180276"/>
              </p:ext>
            </p:extLst>
          </p:nvPr>
        </p:nvGraphicFramePr>
        <p:xfrm>
          <a:off x="287132" y="2751767"/>
          <a:ext cx="7429310" cy="929640"/>
        </p:xfrm>
        <a:graphic>
          <a:graphicData uri="http://schemas.openxmlformats.org/drawingml/2006/table">
            <a:tbl>
              <a:tblPr firstRow="1" bandRow="1"/>
              <a:tblGrid>
                <a:gridCol w="933039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895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393">
                  <a:extLst>
                    <a:ext uri="{9D8B030D-6E8A-4147-A177-3AD203B41FA5}">
                      <a16:colId xmlns:a16="http://schemas.microsoft.com/office/drawing/2014/main" val="2200082723"/>
                    </a:ext>
                  </a:extLst>
                </a:gridCol>
                <a:gridCol w="1664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7092">
                  <a:extLst>
                    <a:ext uri="{9D8B030D-6E8A-4147-A177-3AD203B41FA5}">
                      <a16:colId xmlns:a16="http://schemas.microsoft.com/office/drawing/2014/main" val="3194649674"/>
                    </a:ext>
                  </a:extLst>
                </a:gridCol>
                <a:gridCol w="1633655">
                  <a:extLst>
                    <a:ext uri="{9D8B030D-6E8A-4147-A177-3AD203B41FA5}">
                      <a16:colId xmlns:a16="http://schemas.microsoft.com/office/drawing/2014/main" val="791536316"/>
                    </a:ext>
                  </a:extLst>
                </a:gridCol>
              </a:tblGrid>
              <a:tr h="180225">
                <a:tc>
                  <a:txBody>
                    <a:bodyPr/>
                    <a:lstStyle/>
                    <a:p>
                      <a:pPr algn="ctr"/>
                      <a:r>
                        <a:rPr 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NO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 이름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소유 가능 여부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해당 상태의 총 직원 수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9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관리</a:t>
                      </a:r>
                      <a:endParaRPr lang="en-US" sz="9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414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001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정상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ㅇ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52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19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002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퇴사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x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직원 상태 코드 관리</a:t>
            </a:r>
          </a:p>
        </p:txBody>
      </p:sp>
      <p:graphicFrame>
        <p:nvGraphicFramePr>
          <p:cNvPr id="7" name="표 4">
            <a:extLst>
              <a:ext uri="{FF2B5EF4-FFF2-40B4-BE49-F238E27FC236}">
                <a16:creationId xmlns:a16="http://schemas.microsoft.com/office/drawing/2014/main" id="{068C2E17-A57E-2795-98EC-3057C18F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04862"/>
              </p:ext>
            </p:extLst>
          </p:nvPr>
        </p:nvGraphicFramePr>
        <p:xfrm>
          <a:off x="8895522" y="835701"/>
          <a:ext cx="3221062" cy="218593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6418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85687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자산</a:t>
                      </a:r>
                      <a:r>
                        <a:rPr lang="en-US" altLang="ko-KR" sz="1050" dirty="0"/>
                        <a:t> </a:t>
                      </a:r>
                      <a:r>
                        <a:rPr lang="ko-KR" altLang="en-US" sz="1050" dirty="0"/>
                        <a:t>상태 리스트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코드번호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상태 이름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자산소유가능여부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해당 상태의 총 직원 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비고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관리버튼위치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상세보기 페이지 </a:t>
                      </a:r>
                      <a:r>
                        <a:rPr lang="en-US" altLang="ko-KR" sz="1050" dirty="0"/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623497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생성 버튼 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A : </a:t>
                      </a:r>
                      <a:r>
                        <a:rPr lang="ko-KR" altLang="en-US" sz="1050" dirty="0"/>
                        <a:t>생성 팝업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3" name="Menu">
            <a:extLst>
              <a:ext uri="{FF2B5EF4-FFF2-40B4-BE49-F238E27FC236}">
                <a16:creationId xmlns:a16="http://schemas.microsoft.com/office/drawing/2014/main" id="{8049D288-366A-E83D-9BA8-0AEF2C3BD2B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Button">
            <a:extLst>
              <a:ext uri="{FF2B5EF4-FFF2-40B4-BE49-F238E27FC236}">
                <a16:creationId xmlns:a16="http://schemas.microsoft.com/office/drawing/2014/main" id="{431D8249-A814-79C1-07AF-51E0BDB07A05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Button">
            <a:extLst>
              <a:ext uri="{FF2B5EF4-FFF2-40B4-BE49-F238E27FC236}">
                <a16:creationId xmlns:a16="http://schemas.microsoft.com/office/drawing/2014/main" id="{FFBCBDEA-FF89-B0DD-8D64-A05421F2816F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Button">
            <a:extLst>
              <a:ext uri="{FF2B5EF4-FFF2-40B4-BE49-F238E27FC236}">
                <a16:creationId xmlns:a16="http://schemas.microsoft.com/office/drawing/2014/main" id="{A23A9844-0C53-E7D8-B0FF-61200E48F752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582F3B1-A3AC-42F9-DD01-B1904C0717CB}"/>
              </a:ext>
            </a:extLst>
          </p:cNvPr>
          <p:cNvSpPr/>
          <p:nvPr/>
        </p:nvSpPr>
        <p:spPr>
          <a:xfrm>
            <a:off x="4914341" y="211980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50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00BDDCFD-6700-F3F5-737E-331918CD8A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12492" y="2115701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51" name="Text Box">
              <a:extLst>
                <a:ext uri="{FF2B5EF4-FFF2-40B4-BE49-F238E27FC236}">
                  <a16:creationId xmlns:a16="http://schemas.microsoft.com/office/drawing/2014/main" id="{A25BA581-94D0-2185-4A46-FC8023486A4B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52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415B0AD5-405A-3AE9-634A-AC57C483F72A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3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4D9AB249-FB09-96B2-0BA6-2788DA45BB0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65518" y="2112570"/>
            <a:ext cx="863049" cy="241092"/>
            <a:chOff x="1122302" y="1257689"/>
            <a:chExt cx="863049" cy="241092"/>
          </a:xfrm>
        </p:grpSpPr>
        <p:sp>
          <p:nvSpPr>
            <p:cNvPr id="54" name="Text Box">
              <a:extLst>
                <a:ext uri="{FF2B5EF4-FFF2-40B4-BE49-F238E27FC236}">
                  <a16:creationId xmlns:a16="http://schemas.microsoft.com/office/drawing/2014/main" id="{C01298D4-0AB1-59FE-FFC6-D14A791B6444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5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93A8F06B-A7AB-81CA-7FA4-6E545FEE2210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6" name="Button">
            <a:extLst>
              <a:ext uri="{FF2B5EF4-FFF2-40B4-BE49-F238E27FC236}">
                <a16:creationId xmlns:a16="http://schemas.microsoft.com/office/drawing/2014/main" id="{EA5B1A61-FB82-46DF-D929-E3DBCAF27787}"/>
              </a:ext>
            </a:extLst>
          </p:cNvPr>
          <p:cNvSpPr>
            <a:spLocks/>
          </p:cNvSpPr>
          <p:nvPr/>
        </p:nvSpPr>
        <p:spPr bwMode="auto">
          <a:xfrm>
            <a:off x="7999986" y="2107980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401578AB-0373-6710-4EDA-6CC953620A0E}"/>
              </a:ext>
            </a:extLst>
          </p:cNvPr>
          <p:cNvSpPr/>
          <p:nvPr/>
        </p:nvSpPr>
        <p:spPr>
          <a:xfrm>
            <a:off x="73082" y="234894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2" name="Label">
            <a:extLst>
              <a:ext uri="{FF2B5EF4-FFF2-40B4-BE49-F238E27FC236}">
                <a16:creationId xmlns:a16="http://schemas.microsoft.com/office/drawing/2014/main" id="{FA35601E-068F-C447-3837-53FACF041AFF}"/>
              </a:ext>
            </a:extLst>
          </p:cNvPr>
          <p:cNvSpPr txBox="1"/>
          <p:nvPr/>
        </p:nvSpPr>
        <p:spPr>
          <a:xfrm>
            <a:off x="249960" y="1972072"/>
            <a:ext cx="2571959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직원 상태 코드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Button">
            <a:extLst>
              <a:ext uri="{FF2B5EF4-FFF2-40B4-BE49-F238E27FC236}">
                <a16:creationId xmlns:a16="http://schemas.microsoft.com/office/drawing/2014/main" id="{892D7DDA-BE1F-4571-7CE3-567A086621E2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Button">
            <a:extLst>
              <a:ext uri="{FF2B5EF4-FFF2-40B4-BE49-F238E27FC236}">
                <a16:creationId xmlns:a16="http://schemas.microsoft.com/office/drawing/2014/main" id="{4A4A921F-8767-771A-0DDF-7AA244F5E681}"/>
              </a:ext>
            </a:extLst>
          </p:cNvPr>
          <p:cNvSpPr>
            <a:spLocks/>
          </p:cNvSpPr>
          <p:nvPr/>
        </p:nvSpPr>
        <p:spPr bwMode="auto">
          <a:xfrm>
            <a:off x="4119150" y="5426568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추가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DC87CA7A-BC61-EA72-FCAD-1553362FCA38}"/>
              </a:ext>
            </a:extLst>
          </p:cNvPr>
          <p:cNvSpPr/>
          <p:nvPr/>
        </p:nvSpPr>
        <p:spPr>
          <a:xfrm>
            <a:off x="4622845" y="542024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01DC1491-92FB-5C77-C110-577FB7190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41145"/>
              </p:ext>
            </p:extLst>
          </p:nvPr>
        </p:nvGraphicFramePr>
        <p:xfrm>
          <a:off x="7900228" y="4253741"/>
          <a:ext cx="4105299" cy="2359892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추가할 직원 상태 정보를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295024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소유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ㅁ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68585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18" name="Button">
            <a:extLst>
              <a:ext uri="{FF2B5EF4-FFF2-40B4-BE49-F238E27FC236}">
                <a16:creationId xmlns:a16="http://schemas.microsoft.com/office/drawing/2014/main" id="{E2895D00-8E3F-C488-2437-F9F4F84B509B}"/>
              </a:ext>
            </a:extLst>
          </p:cNvPr>
          <p:cNvSpPr>
            <a:spLocks/>
          </p:cNvSpPr>
          <p:nvPr/>
        </p:nvSpPr>
        <p:spPr bwMode="auto">
          <a:xfrm>
            <a:off x="9427986" y="6296394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Button">
            <a:extLst>
              <a:ext uri="{FF2B5EF4-FFF2-40B4-BE49-F238E27FC236}">
                <a16:creationId xmlns:a16="http://schemas.microsoft.com/office/drawing/2014/main" id="{251483F6-7668-B933-CB39-5896C7F12273}"/>
              </a:ext>
            </a:extLst>
          </p:cNvPr>
          <p:cNvSpPr>
            <a:spLocks/>
          </p:cNvSpPr>
          <p:nvPr/>
        </p:nvSpPr>
        <p:spPr bwMode="auto">
          <a:xfrm>
            <a:off x="9957634" y="6296393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 Box">
            <a:extLst>
              <a:ext uri="{FF2B5EF4-FFF2-40B4-BE49-F238E27FC236}">
                <a16:creationId xmlns:a16="http://schemas.microsoft.com/office/drawing/2014/main" id="{3823ECA9-D5FF-4E1E-3AAE-A10882181D28}"/>
              </a:ext>
            </a:extLst>
          </p:cNvPr>
          <p:cNvSpPr/>
          <p:nvPr/>
        </p:nvSpPr>
        <p:spPr>
          <a:xfrm>
            <a:off x="9195106" y="4710790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003</a:t>
            </a:r>
          </a:p>
        </p:txBody>
      </p:sp>
      <p:sp>
        <p:nvSpPr>
          <p:cNvPr id="28" name="Text Box">
            <a:extLst>
              <a:ext uri="{FF2B5EF4-FFF2-40B4-BE49-F238E27FC236}">
                <a16:creationId xmlns:a16="http://schemas.microsoft.com/office/drawing/2014/main" id="{D525D8E4-B8BF-6D43-961A-17DB0F1C8EE1}"/>
              </a:ext>
            </a:extLst>
          </p:cNvPr>
          <p:cNvSpPr/>
          <p:nvPr/>
        </p:nvSpPr>
        <p:spPr>
          <a:xfrm>
            <a:off x="9195106" y="5071976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장기휴가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 Box">
            <a:extLst>
              <a:ext uri="{FF2B5EF4-FFF2-40B4-BE49-F238E27FC236}">
                <a16:creationId xmlns:a16="http://schemas.microsoft.com/office/drawing/2014/main" id="{AA1D8A92-BD06-046B-96AC-8F79BD174515}"/>
              </a:ext>
            </a:extLst>
          </p:cNvPr>
          <p:cNvSpPr/>
          <p:nvPr/>
        </p:nvSpPr>
        <p:spPr>
          <a:xfrm>
            <a:off x="9195106" y="5887436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767A368D-79E2-13D5-00E9-224FD3F06AC0}"/>
              </a:ext>
            </a:extLst>
          </p:cNvPr>
          <p:cNvSpPr/>
          <p:nvPr/>
        </p:nvSpPr>
        <p:spPr>
          <a:xfrm>
            <a:off x="9742589" y="4059028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grpSp>
        <p:nvGrpSpPr>
          <p:cNvPr id="17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AF4B5537-75DA-3AB2-04A5-63C56A07E2A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19" name="Item">
              <a:extLst>
                <a:ext uri="{FF2B5EF4-FFF2-40B4-BE49-F238E27FC236}">
                  <a16:creationId xmlns:a16="http://schemas.microsoft.com/office/drawing/2014/main" id="{5A537A03-231B-62DB-E145-E16A37703A41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Item">
              <a:extLst>
                <a:ext uri="{FF2B5EF4-FFF2-40B4-BE49-F238E27FC236}">
                  <a16:creationId xmlns:a16="http://schemas.microsoft.com/office/drawing/2014/main" id="{35DD5AA4-593E-E0CB-AB57-EA0E9E1C18E4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5" name="Item">
            <a:extLst>
              <a:ext uri="{FF2B5EF4-FFF2-40B4-BE49-F238E27FC236}">
                <a16:creationId xmlns:a16="http://schemas.microsoft.com/office/drawing/2014/main" id="{FED64587-763D-3FC4-261D-DD25E8A32751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26" name="Item">
            <a:extLst>
              <a:ext uri="{FF2B5EF4-FFF2-40B4-BE49-F238E27FC236}">
                <a16:creationId xmlns:a16="http://schemas.microsoft.com/office/drawing/2014/main" id="{CC2184A3-00DC-E631-9CDB-85B509368FEA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Item">
            <a:extLst>
              <a:ext uri="{FF2B5EF4-FFF2-40B4-BE49-F238E27FC236}">
                <a16:creationId xmlns:a16="http://schemas.microsoft.com/office/drawing/2014/main" id="{A033A6B8-648C-46EC-A549-689683DDF040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Item">
            <a:extLst>
              <a:ext uri="{FF2B5EF4-FFF2-40B4-BE49-F238E27FC236}">
                <a16:creationId xmlns:a16="http://schemas.microsoft.com/office/drawing/2014/main" id="{CE16BA01-FE6F-AED1-8BF8-86F4302A9A50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A86EDA-2165-A646-07B1-F633533BC894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직원 상태 관리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2A852C-610E-E60E-D1AB-E520D319B02B}"/>
              </a:ext>
            </a:extLst>
          </p:cNvPr>
          <p:cNvSpPr txBox="1"/>
          <p:nvPr/>
        </p:nvSpPr>
        <p:spPr>
          <a:xfrm>
            <a:off x="8817762" y="3141731"/>
            <a:ext cx="2528537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ko-KR" altLang="en-US" sz="1200" dirty="0"/>
              <a:t>코드번호 중복 시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B</a:t>
            </a:r>
          </a:p>
          <a:p>
            <a:r>
              <a:rPr lang="ko-KR" altLang="en-US" sz="1200" dirty="0"/>
              <a:t>상태</a:t>
            </a:r>
            <a:r>
              <a:rPr lang="en-US" altLang="ko-KR" sz="1200" dirty="0"/>
              <a:t> </a:t>
            </a:r>
            <a:r>
              <a:rPr lang="ko-KR" altLang="en-US" sz="1200" dirty="0"/>
              <a:t>이름 중복 시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C</a:t>
            </a:r>
          </a:p>
          <a:p>
            <a:r>
              <a:rPr lang="ko-KR" altLang="en-US" sz="1200" dirty="0"/>
              <a:t>필수 입력란 </a:t>
            </a:r>
            <a:r>
              <a:rPr lang="ko-KR" altLang="en-US" sz="1200" dirty="0" err="1"/>
              <a:t>미입력시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알림창</a:t>
            </a:r>
            <a:r>
              <a:rPr lang="ko-KR" altLang="en-US" sz="1200" dirty="0"/>
              <a:t> </a:t>
            </a:r>
            <a:r>
              <a:rPr lang="en-US" altLang="ko-KR" sz="1200" dirty="0"/>
              <a:t>– D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A2153B38-AEA5-E38A-E152-BE501E0FA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583885"/>
              </p:ext>
            </p:extLst>
          </p:nvPr>
        </p:nvGraphicFramePr>
        <p:xfrm>
          <a:off x="-313824" y="4292884"/>
          <a:ext cx="4105299" cy="2359892"/>
        </p:xfrm>
        <a:graphic>
          <a:graphicData uri="http://schemas.openxmlformats.org/drawingml/2006/table">
            <a:tbl>
              <a:tblPr firstRow="1" bandRow="1"/>
              <a:tblGrid>
                <a:gridCol w="124111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234211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29974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추가할 직원 상태 정보를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1062966707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코드번호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295024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소유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ㅁ</a:t>
                      </a:r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68585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08311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19243"/>
                  </a:ext>
                </a:extLst>
              </a:tr>
            </a:tbl>
          </a:graphicData>
        </a:graphic>
      </p:graphicFrame>
      <p:sp>
        <p:nvSpPr>
          <p:cNvPr id="31" name="Button">
            <a:extLst>
              <a:ext uri="{FF2B5EF4-FFF2-40B4-BE49-F238E27FC236}">
                <a16:creationId xmlns:a16="http://schemas.microsoft.com/office/drawing/2014/main" id="{9C831982-7A1B-BBD4-A5F5-E9767BF3ED46}"/>
              </a:ext>
            </a:extLst>
          </p:cNvPr>
          <p:cNvSpPr>
            <a:spLocks/>
          </p:cNvSpPr>
          <p:nvPr/>
        </p:nvSpPr>
        <p:spPr bwMode="auto">
          <a:xfrm>
            <a:off x="1213934" y="6335537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Button">
            <a:extLst>
              <a:ext uri="{FF2B5EF4-FFF2-40B4-BE49-F238E27FC236}">
                <a16:creationId xmlns:a16="http://schemas.microsoft.com/office/drawing/2014/main" id="{D50045F9-6524-8EA9-548B-72F27CC4D467}"/>
              </a:ext>
            </a:extLst>
          </p:cNvPr>
          <p:cNvSpPr>
            <a:spLocks/>
          </p:cNvSpPr>
          <p:nvPr/>
        </p:nvSpPr>
        <p:spPr bwMode="auto">
          <a:xfrm>
            <a:off x="1743582" y="633553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xt Box">
            <a:extLst>
              <a:ext uri="{FF2B5EF4-FFF2-40B4-BE49-F238E27FC236}">
                <a16:creationId xmlns:a16="http://schemas.microsoft.com/office/drawing/2014/main" id="{6896E12B-074F-C332-3A5B-889DDA3A5013}"/>
              </a:ext>
            </a:extLst>
          </p:cNvPr>
          <p:cNvSpPr/>
          <p:nvPr/>
        </p:nvSpPr>
        <p:spPr>
          <a:xfrm>
            <a:off x="981054" y="4749933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003</a:t>
            </a:r>
          </a:p>
        </p:txBody>
      </p:sp>
      <p:sp>
        <p:nvSpPr>
          <p:cNvPr id="34" name="Text Box">
            <a:extLst>
              <a:ext uri="{FF2B5EF4-FFF2-40B4-BE49-F238E27FC236}">
                <a16:creationId xmlns:a16="http://schemas.microsoft.com/office/drawing/2014/main" id="{136AA3CD-6B2E-F381-04BD-6E57757376D4}"/>
              </a:ext>
            </a:extLst>
          </p:cNvPr>
          <p:cNvSpPr/>
          <p:nvPr/>
        </p:nvSpPr>
        <p:spPr>
          <a:xfrm>
            <a:off x="981054" y="5111119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noProof="1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장기휴가</a:t>
            </a:r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 Box">
            <a:extLst>
              <a:ext uri="{FF2B5EF4-FFF2-40B4-BE49-F238E27FC236}">
                <a16:creationId xmlns:a16="http://schemas.microsoft.com/office/drawing/2014/main" id="{80C60C3F-AAD1-EF86-67E0-F22E15014C32}"/>
              </a:ext>
            </a:extLst>
          </p:cNvPr>
          <p:cNvSpPr/>
          <p:nvPr/>
        </p:nvSpPr>
        <p:spPr>
          <a:xfrm>
            <a:off x="981054" y="5926579"/>
            <a:ext cx="2709761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900" noProof="1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5E068C4C-E2E8-1AE7-4014-B6A63D488F9E}"/>
              </a:ext>
            </a:extLst>
          </p:cNvPr>
          <p:cNvSpPr/>
          <p:nvPr/>
        </p:nvSpPr>
        <p:spPr>
          <a:xfrm>
            <a:off x="1528537" y="4098171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75354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E89D90-6D3B-CFC3-D63C-E97A78E76E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자산 히스토리</a:t>
            </a:r>
          </a:p>
        </p:txBody>
      </p:sp>
    </p:spTree>
    <p:extLst>
      <p:ext uri="{BB962C8B-B14F-4D97-AF65-F5344CB8AC3E}">
        <p14:creationId xmlns:p14="http://schemas.microsoft.com/office/powerpoint/2010/main" val="12619288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F6FB86A-48E0-8CED-3FD1-7A9A21379226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6DDDA64B-7C60-771E-FA0F-46C0A68B90B0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70C1E3E0-B84A-02C1-0B18-DDAC99DC8A88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9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40A180FF-59D7-71D4-60A3-8A4BF6740D11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" name="Menu">
            <a:extLst>
              <a:ext uri="{FF2B5EF4-FFF2-40B4-BE49-F238E27FC236}">
                <a16:creationId xmlns:a16="http://schemas.microsoft.com/office/drawing/2014/main" id="{AB4827EB-3EA6-B75B-4ED1-AAFDD731A76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Button">
            <a:extLst>
              <a:ext uri="{FF2B5EF4-FFF2-40B4-BE49-F238E27FC236}">
                <a16:creationId xmlns:a16="http://schemas.microsoft.com/office/drawing/2014/main" id="{9F08FF7C-7F97-DFF8-0B0F-E005ED49FE35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Button">
            <a:extLst>
              <a:ext uri="{FF2B5EF4-FFF2-40B4-BE49-F238E27FC236}">
                <a16:creationId xmlns:a16="http://schemas.microsoft.com/office/drawing/2014/main" id="{BA942041-EEC9-C5A6-C25B-42DBCCA55BEC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Button">
            <a:extLst>
              <a:ext uri="{FF2B5EF4-FFF2-40B4-BE49-F238E27FC236}">
                <a16:creationId xmlns:a16="http://schemas.microsoft.com/office/drawing/2014/main" id="{5382D57F-11EC-00B8-ED70-DCD6392C82B6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Label">
            <a:extLst>
              <a:ext uri="{FF2B5EF4-FFF2-40B4-BE49-F238E27FC236}">
                <a16:creationId xmlns:a16="http://schemas.microsoft.com/office/drawing/2014/main" id="{AE32CD02-44C4-59D4-A9E5-045B3895D4C2}"/>
              </a:ext>
            </a:extLst>
          </p:cNvPr>
          <p:cNvSpPr txBox="1"/>
          <p:nvPr/>
        </p:nvSpPr>
        <p:spPr>
          <a:xfrm>
            <a:off x="249961" y="2005611"/>
            <a:ext cx="3662164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자산 히스토리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자산 히스토리</a:t>
            </a: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43BB2953-CAC6-DF98-F2E9-220D2DD78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619031"/>
              </p:ext>
            </p:extLst>
          </p:nvPr>
        </p:nvGraphicFramePr>
        <p:xfrm>
          <a:off x="209318" y="2415467"/>
          <a:ext cx="7961744" cy="3552240"/>
        </p:xfrm>
        <a:graphic>
          <a:graphicData uri="http://schemas.openxmlformats.org/drawingml/2006/table">
            <a:tbl>
              <a:tblPr firstRow="1" bandRow="1"/>
              <a:tblGrid>
                <a:gridCol w="74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5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916">
                  <a:extLst>
                    <a:ext uri="{9D8B030D-6E8A-4147-A177-3AD203B41FA5}">
                      <a16:colId xmlns:a16="http://schemas.microsoft.com/office/drawing/2014/main" val="4285655619"/>
                    </a:ext>
                  </a:extLst>
                </a:gridCol>
                <a:gridCol w="510457">
                  <a:extLst>
                    <a:ext uri="{9D8B030D-6E8A-4147-A177-3AD203B41FA5}">
                      <a16:colId xmlns:a16="http://schemas.microsoft.com/office/drawing/2014/main" val="1793437994"/>
                    </a:ext>
                  </a:extLst>
                </a:gridCol>
                <a:gridCol w="8466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9174">
                  <a:extLst>
                    <a:ext uri="{9D8B030D-6E8A-4147-A177-3AD203B41FA5}">
                      <a16:colId xmlns:a16="http://schemas.microsoft.com/office/drawing/2014/main" val="1009588643"/>
                    </a:ext>
                  </a:extLst>
                </a:gridCol>
                <a:gridCol w="1405957">
                  <a:extLst>
                    <a:ext uri="{9D8B030D-6E8A-4147-A177-3AD203B41FA5}">
                      <a16:colId xmlns:a16="http://schemas.microsoft.com/office/drawing/2014/main" val="3921926424"/>
                    </a:ext>
                  </a:extLst>
                </a:gridCol>
              </a:tblGrid>
              <a:tr h="2440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처리자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일시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일련번호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자산명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활동 구분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내용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2022/08/10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1493265990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김예원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퇴사에 의한 자산 수거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2022/08/01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1493265990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창고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-&gt;305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2022/07/30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21:09:45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1493265990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1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</a:t>
                      </a: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입사에 의한 자산 부여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10:53:45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1493265990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부족에 의한 자산 구매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49735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09:53:45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4151651465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테블릿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 분실에 의한 자산 구매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28407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09:53:45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4151651465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테블릿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상태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분실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1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분실자 김분실</a:t>
                      </a:r>
                      <a:endParaRPr lang="en-US" altLang="ko-KR" sz="11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34144"/>
                  </a:ext>
                </a:extLst>
              </a:tr>
            </a:tbl>
          </a:graphicData>
        </a:graphic>
      </p:graphicFrame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B7504EA9-C9F7-776B-43DA-DC0D88FD8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354430"/>
              </p:ext>
            </p:extLst>
          </p:nvPr>
        </p:nvGraphicFramePr>
        <p:xfrm>
          <a:off x="8865027" y="630164"/>
          <a:ext cx="3412901" cy="33663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9782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115074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현재 그룹의 전체 자산 활동 로그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처리자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자산 일련번호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 err="1"/>
                        <a:t>자산명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활동 구분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분류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내용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비고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선택하면 해당 히스토리 상세페이지로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정렬 라디오 버튼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디폴트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 err="1"/>
                        <a:t>선택ㅇ</a:t>
                      </a:r>
                      <a:r>
                        <a:rPr lang="en-US" altLang="ko-KR" sz="1050" dirty="0"/>
                        <a:t>)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 err="1"/>
                        <a:t>최신순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선택 </a:t>
                      </a:r>
                      <a:r>
                        <a:rPr lang="en-US" altLang="ko-KR" sz="1050" dirty="0"/>
                        <a:t>X : </a:t>
                      </a:r>
                      <a:r>
                        <a:rPr lang="ko-KR" altLang="en-US" sz="1050" dirty="0" err="1"/>
                        <a:t>최신역순</a:t>
                      </a:r>
                      <a:r>
                        <a:rPr lang="en-US" altLang="ko-KR" sz="1050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3991677"/>
                  </a:ext>
                </a:extLst>
              </a:tr>
              <a:tr h="10787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36" name="타원 35">
            <a:extLst>
              <a:ext uri="{FF2B5EF4-FFF2-40B4-BE49-F238E27FC236}">
                <a16:creationId xmlns:a16="http://schemas.microsoft.com/office/drawing/2014/main" id="{A9FB5010-CA7B-FC46-0E12-90E4F2B99381}"/>
              </a:ext>
            </a:extLst>
          </p:cNvPr>
          <p:cNvSpPr/>
          <p:nvPr/>
        </p:nvSpPr>
        <p:spPr>
          <a:xfrm>
            <a:off x="4920099" y="208524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grpSp>
        <p:nvGrpSpPr>
          <p:cNvPr id="37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937EE9C5-4C44-1271-430E-1B6786E2143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18250" y="2081143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38" name="Text Box">
              <a:extLst>
                <a:ext uri="{FF2B5EF4-FFF2-40B4-BE49-F238E27FC236}">
                  <a16:creationId xmlns:a16="http://schemas.microsoft.com/office/drawing/2014/main" id="{232B2C89-1DC0-0402-07DB-0E1ED9B9AACB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39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749BF7D3-CAA8-47F2-342A-DC723D8EB9E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0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C2409696-EC06-0B34-4697-AA0208DE66F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71276" y="2078012"/>
            <a:ext cx="863049" cy="241092"/>
            <a:chOff x="1122302" y="1257689"/>
            <a:chExt cx="863049" cy="241092"/>
          </a:xfrm>
        </p:grpSpPr>
        <p:sp>
          <p:nvSpPr>
            <p:cNvPr id="41" name="Text Box">
              <a:extLst>
                <a:ext uri="{FF2B5EF4-FFF2-40B4-BE49-F238E27FC236}">
                  <a16:creationId xmlns:a16="http://schemas.microsoft.com/office/drawing/2014/main" id="{BAEBBC05-C237-A284-3217-DBF69B35FB21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FE8AFF6B-38A0-4ECF-4798-9ECE3B2EC21F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3" name="Button">
            <a:extLst>
              <a:ext uri="{FF2B5EF4-FFF2-40B4-BE49-F238E27FC236}">
                <a16:creationId xmlns:a16="http://schemas.microsoft.com/office/drawing/2014/main" id="{B4EE517F-5BFC-79D6-CBAB-347AF8D96168}"/>
              </a:ext>
            </a:extLst>
          </p:cNvPr>
          <p:cNvSpPr>
            <a:spLocks/>
          </p:cNvSpPr>
          <p:nvPr/>
        </p:nvSpPr>
        <p:spPr bwMode="auto">
          <a:xfrm>
            <a:off x="8005744" y="2073422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613F034-F571-15BA-E8C3-6DA7AF9454FE}"/>
              </a:ext>
            </a:extLst>
          </p:cNvPr>
          <p:cNvSpPr/>
          <p:nvPr/>
        </p:nvSpPr>
        <p:spPr>
          <a:xfrm>
            <a:off x="73082" y="233058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grpSp>
        <p:nvGrpSpPr>
          <p:cNvPr id="2" name="Radio Button" descr="&lt;SmartSettings&gt;&lt;SmartOptions&gt;&lt;Code&gt;H4sIAAAAAAAEAO29B2AcSZYlJi9tynt/SvVK1+B0oQiAYBMk2JBAEOzBiM3mkuwdaUcjKasqgcplVmVdZhZAzO2dvPfee++999577733ujudTif33/8/XGZkAWz2zkrayZ4hgKrIHz9+fB8/ItZNsbxIvyimddVU5+34y/PzYpqPz5ZtXler8cvqKq9fVsWyPfyNE2n7+rpp80Xnz/FJVZb5tC2qZTP+PF/mdTHtNnm1XrbFwsJ+ndeX1FXTbfYmf+c6++66PGe8GJEvqunb9Wr8epHV7em7Nl821J/AO8+m+dd7i1BftnVVOkTe7/XTy3zZ4uXfOFlmi7xZ0Ydp2Po3Tn7xb5yk9KzWk7KYptMyaxpp8+WKaZY+Cv58kjW5vKEv8st1cZm1ecodfjtbzsq8/m6drVZ5nU7n+fRtPjuZZ8uLfOa3SD9Ll+uyZPwsJEGjuszrupjl6aSqyvRsWbRbZz4Wz6p6kTadD0bp2fFqlVK3dxxAD0s8E0J/zPD6b+PFABk8QvetV9msqJ6s27Zavp5nq7xJ694nNJz8Ku213CK449c5eDCfyUfSl4dlBFM8xXm61etnfNZ4fXSADADCc/cuE7LIyuIHygZmis9p/PGXzk4wfU+qdzKP+OWzHuHHx7OZabf10YlM+EegZQykATTWhgQwNkb9tjch5qHhHLdtNp2nOXgqnQtTbehzkAlp1iKcu2WG9PsrKvr2bcelzdNPPtvQ/dj/Y3Csdd6u62Xa1us80vkvCT/6JV0o+vZ5Vjb+60E7I8GXVTFLBwa+VU1+mpg4bfLlLK9HQrPj+qJJ82GBizMQQ0izxn3dGzt4377yu4qquFli2vr61gLBrPYKQyOEfPEkDPsyOzDr0Q7xDHSKh1j3q9UM5G7n1DfADzf+BhRQOLqo8vGfDZjj2SCsqbK6JwWDPG0eIsYX2Vsiw7o280B6JS1ogHnTVjVBzc7JohGdqisixd15MQNFmGzNZtjhwHVCt3ouxQn1Mv6iqd7UxeuWpmW8wO/rfEjS8XSE7oaPz4tlVpbvzylfZDWNsxy/IszJcp1Uiy9ZBjtTOoRoBJvIR9OsJS26dfpumrNOT/N3t7cqEJTn1cUFVFldV/XWR8+yoqRJa6t0LUzODJkKx8i0jT8aoZNb6TLvV/fHXeKax816QYbo+ij82PgdZNNEvJRSyjDjDpC7fShGF4ov1Be8R+nZ06JZVU02KT3B7RDIQDE+ifN2Yq0YtAiP/Brxjbi9+Ed9GfeVmf016hHhiWnOedGMBU/6Nyq2cB+e1dXC9bXl+urOZs8MDcyZ+erzvG3Sq3lOc6YTJ9TOpu0aspNO8rIiuSe+yoRQ5By+86bT9hGZUjxKOvEofRfqRtJc5G36i40Z9eZIrdLhjRb4NkOvzolVOySww4Q6VCfia49YFfJtRntr6VeaBORMf+EvjDfG46g3/smiKUiA0s8+6wd5Qxr5Zo2Bp3mPEcDNuMmhxrNBScfGlF5m5TpPf4/ht/Dcetzpo28A0LOOA+g/N1uKHlMrd7HHKPow37pZzZyQIau3PlRZuECmYUG5MkqftBN/cFGQc5q6HEFf+9tehoTH94gjmi+qcN9n/P3vwIsOFgQj4vSaR0QvCud9nOCwz/Gb69VmieRhoxU46vO6Wq9I3j0KUENKpgDELr5gPxpfftUWJfIv7QvKRPhmA00/8l2Ej95fAhkPtc4X+P2M0jXwhz28Prefb/DqQA0PQDzs8J8bfOXB6MA8N7yPB47MFli4oAHtHtKPx595oxSC08effLIBT/Pcoj88Yt+Yeqnf2feK72+gnv+w0ZlmS/VcjVMzEMLGnhtpZ55bjgmP5fb3ZPTjdSsfbDRusUd6s+/f2G3QEl3zH1+SObnF7JrnPSiCx4baOkvC9VauxxBZFlN2IYbkc+h5T2TwBH4w43BLnvGfPvN1MyC3eQYCuthzy6a3bLYxZOw+70FjnuyQNO85ocNBKQO7JYFvQYYbmtzw9a0IeAvCDQ7XqcWbxrwB09vnEYYj95Mvv/jmg/fC5Yp/8c4voT+bNlvS+gG7WN2gmuP5EQIZqK2tO6wy4k4OnrgTiOcDI6lXOcdQ8AAfNzkFUHV+/tlHvWj5o7tHdkBf1yXUMYQtInTuKNdhl2JgjgbZzwHdmJE2yi+SfMCzMeGiP37J/wO4/5sEixsAAA==&lt;/Code&gt;&lt;CodeSignature&gt;PkA0BeKbb6k61bj3t4f1QSFayBUYgLPJscplsSWXSWETP9K+Qt+F64ckorPLd8+B5pUuOYUZt8sQCDzu9gBcKz39fQgV91hIt0oqFteS++UWEeHO1gycpKFFsJxcozm1FW5bSWpVeWg5EUj1A5nN8+y/N933tD4tJfkwKnd/wZ0pZ+OtKJ/hckodGR615t61VVRT4Y5s1n0MIa+55nxOosCBp6NOzORIp/azJKDPnIhk7JaEEhrmq1HM9ZcaH9udWluVSnR/A465IQeaosM5OvWqArccy/R8wGhgPdegn2Wx1JQV83Cjcp448iN6gnzRNlTFmBKLTBUHfR1hZGDSDw==&lt;/CodeSignature&gt;&lt;/SmartOptions&gt;&lt;SmartResize enabled=&quot;True&quot; minWidth=&quot;10&quot; minHeight=&quot;10&quot; /&gt;&lt;/SmartSettings&gt;">
            <a:extLst>
              <a:ext uri="{FF2B5EF4-FFF2-40B4-BE49-F238E27FC236}">
                <a16:creationId xmlns:a16="http://schemas.microsoft.com/office/drawing/2014/main" id="{905AF8D4-6601-6ADE-374B-5BEB67E76F9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302438" y="2107477"/>
            <a:ext cx="627331" cy="212366"/>
            <a:chOff x="593892" y="1585163"/>
            <a:chExt cx="627331" cy="212366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031D0B9-BAFD-4791-43DA-8B4C9F85526F}"/>
                </a:ext>
              </a:extLst>
            </p:cNvPr>
            <p:cNvSpPr/>
            <p:nvPr/>
          </p:nvSpPr>
          <p:spPr>
            <a:xfrm>
              <a:off x="593892" y="1624671"/>
              <a:ext cx="133350" cy="13335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Check">
              <a:extLst>
                <a:ext uri="{FF2B5EF4-FFF2-40B4-BE49-F238E27FC236}">
                  <a16:creationId xmlns:a16="http://schemas.microsoft.com/office/drawing/2014/main" id="{3E6C7757-BC4E-72F7-859B-30039A65729A}"/>
                </a:ext>
              </a:extLst>
            </p:cNvPr>
            <p:cNvSpPr/>
            <p:nvPr/>
          </p:nvSpPr>
          <p:spPr>
            <a:xfrm>
              <a:off x="631198" y="1661977"/>
              <a:ext cx="58738" cy="58738"/>
            </a:xfrm>
            <a:prstGeom prst="ellipse">
              <a:avLst/>
            </a:prstGeom>
            <a:solidFill>
              <a:srgbClr val="808080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Label">
              <a:extLst>
                <a:ext uri="{FF2B5EF4-FFF2-40B4-BE49-F238E27FC236}">
                  <a16:creationId xmlns:a16="http://schemas.microsoft.com/office/drawing/2014/main" id="{633AAE87-BD71-283B-5763-F54B42F6CCDE}"/>
                </a:ext>
              </a:extLst>
            </p:cNvPr>
            <p:cNvSpPr txBox="1"/>
            <p:nvPr/>
          </p:nvSpPr>
          <p:spPr>
            <a:xfrm>
              <a:off x="727242" y="1585163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 err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최신순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6" name="타원 15">
            <a:extLst>
              <a:ext uri="{FF2B5EF4-FFF2-40B4-BE49-F238E27FC236}">
                <a16:creationId xmlns:a16="http://schemas.microsoft.com/office/drawing/2014/main" id="{A0A9C98B-1386-0DC5-2F12-1A2D4E22EC05}"/>
              </a:ext>
            </a:extLst>
          </p:cNvPr>
          <p:cNvSpPr/>
          <p:nvPr/>
        </p:nvSpPr>
        <p:spPr>
          <a:xfrm>
            <a:off x="3988113" y="209673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7" name="Button">
            <a:extLst>
              <a:ext uri="{FF2B5EF4-FFF2-40B4-BE49-F238E27FC236}">
                <a16:creationId xmlns:a16="http://schemas.microsoft.com/office/drawing/2014/main" id="{34B35DA4-893D-7670-DAAC-8A82537EF417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B85FC836-A2FF-C2E7-127D-7256A6A99F0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21" name="Item">
              <a:extLst>
                <a:ext uri="{FF2B5EF4-FFF2-40B4-BE49-F238E27FC236}">
                  <a16:creationId xmlns:a16="http://schemas.microsoft.com/office/drawing/2014/main" id="{41D933C4-908F-95C6-AD41-7ADFF66A378D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Item">
              <a:extLst>
                <a:ext uri="{FF2B5EF4-FFF2-40B4-BE49-F238E27FC236}">
                  <a16:creationId xmlns:a16="http://schemas.microsoft.com/office/drawing/2014/main" id="{F18066D3-7D9C-4B38-7A04-881B47423152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3" name="Item">
            <a:extLst>
              <a:ext uri="{FF2B5EF4-FFF2-40B4-BE49-F238E27FC236}">
                <a16:creationId xmlns:a16="http://schemas.microsoft.com/office/drawing/2014/main" id="{38BCEB4D-7CE0-9147-EB53-432C031B501E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24" name="Item">
            <a:extLst>
              <a:ext uri="{FF2B5EF4-FFF2-40B4-BE49-F238E27FC236}">
                <a16:creationId xmlns:a16="http://schemas.microsoft.com/office/drawing/2014/main" id="{9F6EF91D-B044-8AF1-9303-ADFC34480024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Item">
            <a:extLst>
              <a:ext uri="{FF2B5EF4-FFF2-40B4-BE49-F238E27FC236}">
                <a16:creationId xmlns:a16="http://schemas.microsoft.com/office/drawing/2014/main" id="{79CC9AE5-B723-FB48-EAFD-5937B1463382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Item">
            <a:extLst>
              <a:ext uri="{FF2B5EF4-FFF2-40B4-BE49-F238E27FC236}">
                <a16:creationId xmlns:a16="http://schemas.microsoft.com/office/drawing/2014/main" id="{8FC55EB3-9F4E-3AF0-0F1F-7F2262FF7B10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2C747-1821-24FA-052A-9D5BB11C52BA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히스토리</a:t>
            </a:r>
          </a:p>
        </p:txBody>
      </p:sp>
    </p:spTree>
    <p:extLst>
      <p:ext uri="{BB962C8B-B14F-4D97-AF65-F5344CB8AC3E}">
        <p14:creationId xmlns:p14="http://schemas.microsoft.com/office/powerpoint/2010/main" val="18203780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C2643B67-8087-1CB9-1C60-BC10FCAFF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829642"/>
              </p:ext>
            </p:extLst>
          </p:nvPr>
        </p:nvGraphicFramePr>
        <p:xfrm>
          <a:off x="463318" y="2590840"/>
          <a:ext cx="3961163" cy="3425526"/>
        </p:xfrm>
        <a:graphic>
          <a:graphicData uri="http://schemas.openxmlformats.org/drawingml/2006/table">
            <a:tbl>
              <a:tblPr firstRow="1" bandRow="1"/>
              <a:tblGrid>
                <a:gridCol w="1224080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129227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07856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671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관리자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일시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2022/07/30</a:t>
                      </a:r>
                    </a:p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21:09:45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21955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일련번호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1493265990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335740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자산명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표준</a:t>
                      </a:r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PC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34185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활동 구분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71268"/>
                  </a:ext>
                </a:extLst>
              </a:tr>
              <a:tr h="27817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사용 직원</a:t>
                      </a: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25392"/>
                  </a:ext>
                </a:extLst>
              </a:tr>
              <a:tr h="3671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내용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</a:t>
                      </a: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윤아현</a:t>
                      </a:r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572777"/>
                  </a:ext>
                </a:extLst>
              </a:tr>
              <a:tr h="3671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메모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입사에 의한 자산 부여</a:t>
                      </a: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911191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자산 히스토리 상세 페이지</a:t>
            </a:r>
          </a:p>
        </p:txBody>
      </p:sp>
      <p:sp>
        <p:nvSpPr>
          <p:cNvPr id="37" name="Menu">
            <a:extLst>
              <a:ext uri="{FF2B5EF4-FFF2-40B4-BE49-F238E27FC236}">
                <a16:creationId xmlns:a16="http://schemas.microsoft.com/office/drawing/2014/main" id="{90FB8326-A0C9-5E3E-9B4B-B07C800A3A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Button">
            <a:extLst>
              <a:ext uri="{FF2B5EF4-FFF2-40B4-BE49-F238E27FC236}">
                <a16:creationId xmlns:a16="http://schemas.microsoft.com/office/drawing/2014/main" id="{09285AB3-433B-D705-DBCE-164D4E44794F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Button">
            <a:extLst>
              <a:ext uri="{FF2B5EF4-FFF2-40B4-BE49-F238E27FC236}">
                <a16:creationId xmlns:a16="http://schemas.microsoft.com/office/drawing/2014/main" id="{564883D3-854F-484F-5CA5-A488BB7D0F0D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FA28B08C-ECF1-1DA2-9262-A1864D13BF98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5E1B86BF-3CA1-B1D7-8D6A-B90E2B6BC0F0}"/>
              </a:ext>
            </a:extLst>
          </p:cNvPr>
          <p:cNvSpPr txBox="1"/>
          <p:nvPr/>
        </p:nvSpPr>
        <p:spPr>
          <a:xfrm>
            <a:off x="249960" y="2159850"/>
            <a:ext cx="3707166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자산 히스토리 상세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18A15CD1-4313-180C-DBAC-82FBAF5B9D57}"/>
              </a:ext>
            </a:extLst>
          </p:cNvPr>
          <p:cNvSpPr/>
          <p:nvPr/>
        </p:nvSpPr>
        <p:spPr>
          <a:xfrm>
            <a:off x="268824" y="264438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" name="Button">
            <a:extLst>
              <a:ext uri="{FF2B5EF4-FFF2-40B4-BE49-F238E27FC236}">
                <a16:creationId xmlns:a16="http://schemas.microsoft.com/office/drawing/2014/main" id="{A41E120A-4EE2-4D71-13EA-3455A6C94639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471D461-40B1-4B1D-4C45-B89ABE8D1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193621"/>
              </p:ext>
            </p:extLst>
          </p:nvPr>
        </p:nvGraphicFramePr>
        <p:xfrm>
          <a:off x="8865027" y="630164"/>
          <a:ext cx="3412901" cy="146304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9782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115074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히스토리 상세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관리자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일련번호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 err="1"/>
                        <a:t>자산명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활동구분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분류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내용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메모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관리자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일시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</a:tbl>
          </a:graphicData>
        </a:graphic>
      </p:graphicFrame>
      <p:grpSp>
        <p:nvGrpSpPr>
          <p:cNvPr id="3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12E9213A-497D-F465-6823-3D0C1CEDE99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4" name="Item">
              <a:extLst>
                <a:ext uri="{FF2B5EF4-FFF2-40B4-BE49-F238E27FC236}">
                  <a16:creationId xmlns:a16="http://schemas.microsoft.com/office/drawing/2014/main" id="{3B1B7D1F-B344-4276-A45A-3D62A6522F4A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Item">
              <a:extLst>
                <a:ext uri="{FF2B5EF4-FFF2-40B4-BE49-F238E27FC236}">
                  <a16:creationId xmlns:a16="http://schemas.microsoft.com/office/drawing/2014/main" id="{79CCF4E9-D02F-354A-E1CC-3726373809E1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8" name="Item">
            <a:extLst>
              <a:ext uri="{FF2B5EF4-FFF2-40B4-BE49-F238E27FC236}">
                <a16:creationId xmlns:a16="http://schemas.microsoft.com/office/drawing/2014/main" id="{20725244-16DA-02FE-99A5-1CC23EDF4A9E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10" name="Item">
            <a:extLst>
              <a:ext uri="{FF2B5EF4-FFF2-40B4-BE49-F238E27FC236}">
                <a16:creationId xmlns:a16="http://schemas.microsoft.com/office/drawing/2014/main" id="{7C0C1E78-2D91-5AE9-A0A1-A6338C0D6398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Item">
            <a:extLst>
              <a:ext uri="{FF2B5EF4-FFF2-40B4-BE49-F238E27FC236}">
                <a16:creationId xmlns:a16="http://schemas.microsoft.com/office/drawing/2014/main" id="{ADAF0659-DE62-E779-C80A-8F5334E65964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Item">
            <a:extLst>
              <a:ext uri="{FF2B5EF4-FFF2-40B4-BE49-F238E27FC236}">
                <a16:creationId xmlns:a16="http://schemas.microsoft.com/office/drawing/2014/main" id="{048ABF28-070A-AC97-5340-E2B51647BC7D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97531F-73D8-93E4-4835-BC389AF974E8}"/>
              </a:ext>
            </a:extLst>
          </p:cNvPr>
          <p:cNvSpPr txBox="1"/>
          <p:nvPr/>
        </p:nvSpPr>
        <p:spPr>
          <a:xfrm>
            <a:off x="744717" y="755303"/>
            <a:ext cx="36797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</a:t>
            </a:r>
            <a:r>
              <a:rPr lang="en-US" altLang="ko-KR" sz="1100" dirty="0"/>
              <a:t> </a:t>
            </a:r>
            <a:r>
              <a:rPr lang="ko-KR" altLang="en-US" sz="1100" dirty="0"/>
              <a:t>히스토리 </a:t>
            </a:r>
            <a:r>
              <a:rPr lang="en-US" altLang="ko-KR" sz="1100" dirty="0"/>
              <a:t>&gt; </a:t>
            </a:r>
            <a:r>
              <a:rPr lang="ko-KR" altLang="en-US" sz="1100" dirty="0"/>
              <a:t>자산 히스토리 상세</a:t>
            </a:r>
          </a:p>
        </p:txBody>
      </p:sp>
    </p:spTree>
    <p:extLst>
      <p:ext uri="{BB962C8B-B14F-4D97-AF65-F5344CB8AC3E}">
        <p14:creationId xmlns:p14="http://schemas.microsoft.com/office/powerpoint/2010/main" val="37475238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E89D90-6D3B-CFC3-D63C-E97A78E76E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시스템 히스토리</a:t>
            </a:r>
          </a:p>
        </p:txBody>
      </p:sp>
    </p:spTree>
    <p:extLst>
      <p:ext uri="{BB962C8B-B14F-4D97-AF65-F5344CB8AC3E}">
        <p14:creationId xmlns:p14="http://schemas.microsoft.com/office/powerpoint/2010/main" val="42762350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CF6FB86A-48E0-8CED-3FD1-7A9A21379226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6DDDA64B-7C60-771E-FA0F-46C0A68B90B0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70C1E3E0-B84A-02C1-0B18-DDAC99DC8A88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9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40A180FF-59D7-71D4-60A3-8A4BF6740D11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" name="Menu">
            <a:extLst>
              <a:ext uri="{FF2B5EF4-FFF2-40B4-BE49-F238E27FC236}">
                <a16:creationId xmlns:a16="http://schemas.microsoft.com/office/drawing/2014/main" id="{AB4827EB-3EA6-B75B-4ED1-AAFDD731A76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Button">
            <a:extLst>
              <a:ext uri="{FF2B5EF4-FFF2-40B4-BE49-F238E27FC236}">
                <a16:creationId xmlns:a16="http://schemas.microsoft.com/office/drawing/2014/main" id="{9F08FF7C-7F97-DFF8-0B0F-E005ED49FE35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Button">
            <a:extLst>
              <a:ext uri="{FF2B5EF4-FFF2-40B4-BE49-F238E27FC236}">
                <a16:creationId xmlns:a16="http://schemas.microsoft.com/office/drawing/2014/main" id="{BA942041-EEC9-C5A6-C25B-42DBCCA55BEC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Button">
            <a:extLst>
              <a:ext uri="{FF2B5EF4-FFF2-40B4-BE49-F238E27FC236}">
                <a16:creationId xmlns:a16="http://schemas.microsoft.com/office/drawing/2014/main" id="{5382D57F-11EC-00B8-ED70-DCD6392C82B6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Label">
            <a:extLst>
              <a:ext uri="{FF2B5EF4-FFF2-40B4-BE49-F238E27FC236}">
                <a16:creationId xmlns:a16="http://schemas.microsoft.com/office/drawing/2014/main" id="{AE32CD02-44C4-59D4-A9E5-045B3895D4C2}"/>
              </a:ext>
            </a:extLst>
          </p:cNvPr>
          <p:cNvSpPr txBox="1"/>
          <p:nvPr/>
        </p:nvSpPr>
        <p:spPr>
          <a:xfrm>
            <a:off x="249961" y="2005611"/>
            <a:ext cx="3662164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시스템 히스토리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4A62CE89-89FB-2A6C-8687-58F2967268AD}"/>
              </a:ext>
            </a:extLst>
          </p:cNvPr>
          <p:cNvSpPr txBox="1">
            <a:spLocks/>
          </p:cNvSpPr>
          <p:nvPr/>
        </p:nvSpPr>
        <p:spPr>
          <a:xfrm>
            <a:off x="76249" y="87891"/>
            <a:ext cx="7267231" cy="6674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/>
              <a:t>시스템 히스토리</a:t>
            </a:r>
          </a:p>
        </p:txBody>
      </p:sp>
      <p:graphicFrame>
        <p:nvGraphicFramePr>
          <p:cNvPr id="27" name="표 26">
            <a:extLst>
              <a:ext uri="{FF2B5EF4-FFF2-40B4-BE49-F238E27FC236}">
                <a16:creationId xmlns:a16="http://schemas.microsoft.com/office/drawing/2014/main" id="{43BB2953-CAC6-DF98-F2E9-220D2DD78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635993"/>
              </p:ext>
            </p:extLst>
          </p:nvPr>
        </p:nvGraphicFramePr>
        <p:xfrm>
          <a:off x="209318" y="2415467"/>
          <a:ext cx="8107493" cy="4057920"/>
        </p:xfrm>
        <a:graphic>
          <a:graphicData uri="http://schemas.openxmlformats.org/drawingml/2006/table">
            <a:tbl>
              <a:tblPr firstRow="1" bandRow="1"/>
              <a:tblGrid>
                <a:gridCol w="72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744215318"/>
                    </a:ext>
                  </a:extLst>
                </a:gridCol>
                <a:gridCol w="2629989">
                  <a:extLst>
                    <a:ext uri="{9D8B030D-6E8A-4147-A177-3AD203B41FA5}">
                      <a16:colId xmlns:a16="http://schemas.microsoft.com/office/drawing/2014/main" val="4285655619"/>
                    </a:ext>
                  </a:extLst>
                </a:gridCol>
                <a:gridCol w="2542302">
                  <a:extLst>
                    <a:ext uri="{9D8B030D-6E8A-4147-A177-3AD203B41FA5}">
                      <a16:colId xmlns:a16="http://schemas.microsoft.com/office/drawing/2014/main" val="4235245230"/>
                    </a:ext>
                  </a:extLst>
                </a:gridCol>
              </a:tblGrid>
              <a:tr h="24405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처리자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일시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활동 구분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분류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내용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비고</a:t>
                      </a:r>
                      <a:endParaRPr lang="en-US" sz="105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2023/08/31</a:t>
                      </a:r>
                    </a:p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006/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컴터아이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/043-123-4567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 파산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2022/08/10</a:t>
                      </a:r>
                    </a:p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삭제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부서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004/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경영지원팀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/201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/02-794-1346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동시 퇴사로 인한 부서 삭제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2022/08/01</a:t>
                      </a:r>
                    </a:p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12:25:45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부서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004/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경영지원팀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/201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/02-794-1346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인원 증가로 인한 부서 생성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2022/07/30</a:t>
                      </a:r>
                    </a:p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21:09:45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수정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006/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컴퓨터아이티티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/043-123-4567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-&gt;006/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컴터아이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/043-123-4567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 회사명 변경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10:53:45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구매처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006/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컴퓨터아이티티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/043-123-4567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새로운 자산 구매 거래처 생성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497353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09:53:45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위치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003/105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호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사무실 확장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528407"/>
                  </a:ext>
                </a:extLst>
              </a:tr>
              <a:tr h="52092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김관리자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2022/07/02</a:t>
                      </a:r>
                    </a:p>
                    <a:p>
                      <a:pPr algn="l"/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09:53:45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생성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직원 상태</a:t>
                      </a:r>
                      <a:endParaRPr lang="en-US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003/</a:t>
                      </a: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장기휴가</a:t>
                      </a:r>
                      <a:r>
                        <a:rPr lang="en-US" altLang="ko-KR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/Y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장기휴가 직원 발생으로 인한 직원 상태 코드 추가</a:t>
                      </a:r>
                      <a:endParaRPr lang="en-US" altLang="ko-KR" sz="105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34144"/>
                  </a:ext>
                </a:extLst>
              </a:tr>
            </a:tbl>
          </a:graphicData>
        </a:graphic>
      </p:graphicFrame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B7504EA9-C9F7-776B-43DA-DC0D88FD8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816066"/>
              </p:ext>
            </p:extLst>
          </p:nvPr>
        </p:nvGraphicFramePr>
        <p:xfrm>
          <a:off x="8865027" y="630164"/>
          <a:ext cx="3412901" cy="313946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9782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115074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현재 그룹의 전체 시스템 활동 로그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자산을 제외한 카테고리 로그</a:t>
                      </a:r>
                      <a:r>
                        <a:rPr lang="en-US" altLang="ko-KR" sz="1050" dirty="0"/>
                        <a:t>)</a:t>
                      </a:r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처리자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일시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활동 구분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분류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내용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정렬 라디오 버튼</a:t>
                      </a:r>
                      <a:endParaRPr lang="en-US" altLang="ko-KR" sz="1050" dirty="0"/>
                    </a:p>
                    <a:p>
                      <a:pPr latinLnBrk="1"/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디폴트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 err="1"/>
                        <a:t>선택ㅇ</a:t>
                      </a:r>
                      <a:r>
                        <a:rPr lang="en-US" altLang="ko-KR" sz="1050" dirty="0"/>
                        <a:t>)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: </a:t>
                      </a:r>
                      <a:r>
                        <a:rPr lang="ko-KR" altLang="en-US" sz="1050" dirty="0" err="1"/>
                        <a:t>최신순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선택 </a:t>
                      </a:r>
                      <a:r>
                        <a:rPr lang="en-US" altLang="ko-KR" sz="1050" dirty="0"/>
                        <a:t>X : </a:t>
                      </a:r>
                      <a:r>
                        <a:rPr lang="ko-KR" altLang="en-US" sz="1050" dirty="0" err="1"/>
                        <a:t>최신역순</a:t>
                      </a:r>
                      <a:r>
                        <a:rPr lang="en-US" altLang="ko-KR" sz="1050" dirty="0"/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3991677"/>
                  </a:ext>
                </a:extLst>
              </a:tr>
              <a:tr h="10787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err="1"/>
                        <a:t>검색창</a:t>
                      </a:r>
                      <a:endParaRPr lang="ko-KR" altLang="en-US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</a:tbl>
          </a:graphicData>
        </a:graphic>
      </p:graphicFrame>
      <p:sp>
        <p:nvSpPr>
          <p:cNvPr id="36" name="타원 35">
            <a:extLst>
              <a:ext uri="{FF2B5EF4-FFF2-40B4-BE49-F238E27FC236}">
                <a16:creationId xmlns:a16="http://schemas.microsoft.com/office/drawing/2014/main" id="{A9FB5010-CA7B-FC46-0E12-90E4F2B99381}"/>
              </a:ext>
            </a:extLst>
          </p:cNvPr>
          <p:cNvSpPr/>
          <p:nvPr/>
        </p:nvSpPr>
        <p:spPr>
          <a:xfrm>
            <a:off x="4920099" y="208524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grpSp>
        <p:nvGrpSpPr>
          <p:cNvPr id="37" name="Search Box" descr="&lt;SmartSettings&gt;&lt;SmartResize enabled=&quot;True&quot; minWidth=&quot;20&quot; minHeight=&quot;13&quot; /&gt;&lt;/SmartSettings&gt;">
            <a:extLst>
              <a:ext uri="{FF2B5EF4-FFF2-40B4-BE49-F238E27FC236}">
                <a16:creationId xmlns:a16="http://schemas.microsoft.com/office/drawing/2014/main" id="{937EE9C5-4C44-1271-430E-1B6786E2143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218250" y="2081143"/>
            <a:ext cx="1687736" cy="241092"/>
            <a:chOff x="595686" y="1261242"/>
            <a:chExt cx="1687736" cy="241092"/>
          </a:xfrm>
          <a:solidFill>
            <a:srgbClr val="FFFFFF"/>
          </a:solidFill>
        </p:grpSpPr>
        <p:sp>
          <p:nvSpPr>
            <p:cNvPr id="38" name="Text Box">
              <a:extLst>
                <a:ext uri="{FF2B5EF4-FFF2-40B4-BE49-F238E27FC236}">
                  <a16:creationId xmlns:a16="http://schemas.microsoft.com/office/drawing/2014/main" id="{232B2C89-1DC0-0402-07DB-0E1ED9B9AACB}"/>
                </a:ext>
              </a:extLst>
            </p:cNvPr>
            <p:cNvSpPr/>
            <p:nvPr/>
          </p:nvSpPr>
          <p:spPr>
            <a:xfrm>
              <a:off x="595686" y="1261242"/>
              <a:ext cx="1687736" cy="241092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274320" tIns="50800" rIns="91440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Search…</a:t>
              </a:r>
            </a:p>
          </p:txBody>
        </p:sp>
        <p:sp>
          <p:nvSpPr>
            <p:cNvPr id="39" name="Search Icon" descr="&lt;Tags&gt;&lt;SMARTRESIZEANCHORS&gt;None,None,Absolute,None&lt;/SMARTRESIZEANCHORS&gt;&lt;/Tags&gt;">
              <a:extLst>
                <a:ext uri="{FF2B5EF4-FFF2-40B4-BE49-F238E27FC236}">
                  <a16:creationId xmlns:a16="http://schemas.microsoft.com/office/drawing/2014/main" id="{749BF7D3-CAA8-47F2-342A-DC723D8EB9E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67906" y="1313395"/>
              <a:ext cx="135690" cy="136786"/>
            </a:xfrm>
            <a:custGeom>
              <a:avLst/>
              <a:gdLst>
                <a:gd name="T0" fmla="*/ 339 w 537"/>
                <a:gd name="T1" fmla="*/ 338 h 536"/>
                <a:gd name="T2" fmla="*/ 537 w 537"/>
                <a:gd name="T3" fmla="*/ 536 h 536"/>
                <a:gd name="T4" fmla="*/ 392 w 537"/>
                <a:gd name="T5" fmla="*/ 196 h 536"/>
                <a:gd name="T6" fmla="*/ 196 w 537"/>
                <a:gd name="T7" fmla="*/ 392 h 536"/>
                <a:gd name="T8" fmla="*/ 0 w 537"/>
                <a:gd name="T9" fmla="*/ 196 h 536"/>
                <a:gd name="T10" fmla="*/ 196 w 537"/>
                <a:gd name="T11" fmla="*/ 0 h 536"/>
                <a:gd name="T12" fmla="*/ 392 w 537"/>
                <a:gd name="T13" fmla="*/ 19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536">
                  <a:moveTo>
                    <a:pt x="339" y="338"/>
                  </a:moveTo>
                  <a:lnTo>
                    <a:pt x="537" y="536"/>
                  </a:lnTo>
                  <a:moveTo>
                    <a:pt x="392" y="196"/>
                  </a:moveTo>
                  <a:cubicBezTo>
                    <a:pt x="392" y="304"/>
                    <a:pt x="305" y="392"/>
                    <a:pt x="196" y="392"/>
                  </a:cubicBezTo>
                  <a:cubicBezTo>
                    <a:pt x="88" y="392"/>
                    <a:pt x="0" y="304"/>
                    <a:pt x="0" y="196"/>
                  </a:cubicBezTo>
                  <a:cubicBezTo>
                    <a:pt x="0" y="87"/>
                    <a:pt x="88" y="0"/>
                    <a:pt x="196" y="0"/>
                  </a:cubicBezTo>
                  <a:cubicBezTo>
                    <a:pt x="305" y="0"/>
                    <a:pt x="392" y="87"/>
                    <a:pt x="392" y="196"/>
                  </a:cubicBezTo>
                  <a:close/>
                </a:path>
              </a:pathLst>
            </a:custGeom>
            <a:grpFill/>
            <a:ln w="6350" cap="flat">
              <a:solidFill>
                <a:srgbClr val="80808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0" name="Language Selector" descr="&lt;SmartSettings&gt;&lt;SmartResize enabled=&quot;True&quot; minWidth=&quot;25&quot; minHeight=&quot;13&quot; /&gt;&lt;/SmartSettings&gt;">
            <a:extLst>
              <a:ext uri="{FF2B5EF4-FFF2-40B4-BE49-F238E27FC236}">
                <a16:creationId xmlns:a16="http://schemas.microsoft.com/office/drawing/2014/main" id="{C2409696-EC06-0B34-4697-AA0208DE66F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71276" y="2078012"/>
            <a:ext cx="863049" cy="241092"/>
            <a:chOff x="1122302" y="1257689"/>
            <a:chExt cx="863049" cy="241092"/>
          </a:xfrm>
        </p:grpSpPr>
        <p:sp>
          <p:nvSpPr>
            <p:cNvPr id="41" name="Text Box">
              <a:extLst>
                <a:ext uri="{FF2B5EF4-FFF2-40B4-BE49-F238E27FC236}">
                  <a16:creationId xmlns:a16="http://schemas.microsoft.com/office/drawing/2014/main" id="{BAEBBC05-C237-A284-3217-DBF69B35FB21}"/>
                </a:ext>
              </a:extLst>
            </p:cNvPr>
            <p:cNvSpPr/>
            <p:nvPr/>
          </p:nvSpPr>
          <p:spPr>
            <a:xfrm>
              <a:off x="1122302" y="1257689"/>
              <a:ext cx="863049" cy="24109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5760" tIns="50800" rIns="256032" bIns="508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전체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Arrow Down" descr="&lt;Tags&gt;&lt;SMARTRESIZEANCHORS&gt;None,None,None,Absolute&lt;/SMARTRESIZEANCHORS&gt;&lt;/Tags&gt;">
              <a:extLst>
                <a:ext uri="{FF2B5EF4-FFF2-40B4-BE49-F238E27FC236}">
                  <a16:creationId xmlns:a16="http://schemas.microsoft.com/office/drawing/2014/main" id="{FE8AFF6B-38A0-4ECF-4798-9ECE3B2EC21F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848835" y="1363700"/>
              <a:ext cx="64008" cy="36177"/>
            </a:xfrm>
            <a:custGeom>
              <a:avLst/>
              <a:gdLst>
                <a:gd name="T0" fmla="*/ 0 w 197"/>
                <a:gd name="T1" fmla="*/ 0 h 115"/>
                <a:gd name="T2" fmla="*/ 99 w 197"/>
                <a:gd name="T3" fmla="*/ 115 h 115"/>
                <a:gd name="T4" fmla="*/ 197 w 197"/>
                <a:gd name="T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115">
                  <a:moveTo>
                    <a:pt x="0" y="0"/>
                  </a:moveTo>
                  <a:lnTo>
                    <a:pt x="99" y="115"/>
                  </a:lnTo>
                  <a:lnTo>
                    <a:pt x="197" y="0"/>
                  </a:lnTo>
                </a:path>
              </a:pathLst>
            </a:custGeom>
            <a:noFill/>
            <a:ln w="6350" cap="sq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576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3" name="Button">
            <a:extLst>
              <a:ext uri="{FF2B5EF4-FFF2-40B4-BE49-F238E27FC236}">
                <a16:creationId xmlns:a16="http://schemas.microsoft.com/office/drawing/2014/main" id="{B4EE517F-5BFC-79D6-CBAB-347AF8D96168}"/>
              </a:ext>
            </a:extLst>
          </p:cNvPr>
          <p:cNvSpPr>
            <a:spLocks/>
          </p:cNvSpPr>
          <p:nvPr/>
        </p:nvSpPr>
        <p:spPr bwMode="auto">
          <a:xfrm>
            <a:off x="8005744" y="2073422"/>
            <a:ext cx="426770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검색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613F034-F571-15BA-E8C3-6DA7AF9454FE}"/>
              </a:ext>
            </a:extLst>
          </p:cNvPr>
          <p:cNvSpPr/>
          <p:nvPr/>
        </p:nvSpPr>
        <p:spPr>
          <a:xfrm>
            <a:off x="73082" y="233058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grpSp>
        <p:nvGrpSpPr>
          <p:cNvPr id="2" name="Radio Button" descr="&lt;SmartSettings&gt;&lt;SmartOptions&gt;&lt;Code&gt;H4sIAAAAAAAEAO29B2AcSZYlJi9tynt/SvVK1+B0oQiAYBMk2JBAEOzBiM3mkuwdaUcjKasqgcplVmVdZhZAzO2dvPfee++999577733ujudTif33/8/XGZkAWz2zkrayZ4hgKrIHz9+fB8/ItZNsbxIvyimddVU5+34y/PzYpqPz5ZtXler8cvqKq9fVsWyPfyNE2n7+rpp80Xnz/FJVZb5tC2qZTP+PF/mdTHtNnm1XrbFwsJ+ndeX1FXTbfYmf+c6++66PGe8GJEvqunb9Wr8epHV7em7Nl821J/AO8+m+dd7i1BftnVVOkTe7/XTy3zZ4uXfOFlmi7xZ0Ydp2Po3Tn7xb5yk9KzWk7KYptMyaxpp8+WKaZY+Cv58kjW5vKEv8st1cZm1ecodfjtbzsq8/m6drVZ5nU7n+fRtPjuZZ8uLfOa3SD9Ll+uyZPwsJEGjuszrupjl6aSqyvRsWbRbZz4Wz6p6kTadD0bp2fFqlVK3dxxAD0s8E0J/zPD6b+PFABk8QvetV9msqJ6s27Zavp5nq7xJ694nNJz8Ku213CK449c5eDCfyUfSl4dlBFM8xXm61etnfNZ4fXSADADCc/cuE7LIyuIHygZmis9p/PGXzk4wfU+qdzKP+OWzHuHHx7OZabf10YlM+EegZQykATTWhgQwNkb9tjch5qHhHLdtNp2nOXgqnQtTbehzkAlp1iKcu2WG9PsrKvr2bcelzdNPPtvQ/dj/Y3Csdd6u62Xa1us80vkvCT/6JV0o+vZ5Vjb+60E7I8GXVTFLBwa+VU1+mpg4bfLlLK9HQrPj+qJJ82GBizMQQ0izxn3dGzt4377yu4qquFli2vr61gLBrPYKQyOEfPEkDPsyOzDr0Q7xDHSKh1j3q9UM5G7n1DfADzf+BhRQOLqo8vGfDZjj2SCsqbK6JwWDPG0eIsYX2Vsiw7o280B6JS1ogHnTVjVBzc7JohGdqisixd15MQNFmGzNZtjhwHVCt3ouxQn1Mv6iqd7UxeuWpmW8wO/rfEjS8XSE7oaPz4tlVpbvzylfZDWNsxy/IszJcp1Uiy9ZBjtTOoRoBJvIR9OsJS26dfpumrNOT/N3t7cqEJTn1cUFVFldV/XWR8+yoqRJa6t0LUzODJkKx8i0jT8aoZNb6TLvV/fHXeKax816QYbo+ij82PgdZNNEvJRSyjDjDpC7fShGF4ov1Be8R+nZ06JZVU02KT3B7RDIQDE+ifN2Yq0YtAiP/Brxjbi9+Ed9GfeVmf016hHhiWnOedGMBU/6Nyq2cB+e1dXC9bXl+urOZs8MDcyZ+erzvG3Sq3lOc6YTJ9TOpu0aspNO8rIiuSe+yoRQ5By+86bT9hGZUjxKOvEofRfqRtJc5G36i40Z9eZIrdLhjRb4NkOvzolVOySww4Q6VCfia49YFfJtRntr6VeaBORMf+EvjDfG46g3/smiKUiA0s8+6wd5Qxr5Zo2Bp3mPEcDNuMmhxrNBScfGlF5m5TpPf4/ht/Dcetzpo28A0LOOA+g/N1uKHlMrd7HHKPow37pZzZyQIau3PlRZuECmYUG5MkqftBN/cFGQc5q6HEFf+9tehoTH94gjmi+qcN9n/P3vwIsOFgQj4vSaR0QvCud9nOCwz/Gb69VmieRhoxU46vO6Wq9I3j0KUENKpgDELr5gPxpfftUWJfIv7QvKRPhmA00/8l2Ej95fAhkPtc4X+P2M0jXwhz28Prefb/DqQA0PQDzs8J8bfOXB6MA8N7yPB47MFli4oAHtHtKPx595oxSC08effLIBT/Pcoj88Yt+Yeqnf2feK72+gnv+w0ZlmS/VcjVMzEMLGnhtpZ55bjgmP5fb3ZPTjdSsfbDRusUd6s+/f2G3QEl3zH1+SObnF7JrnPSiCx4baOkvC9VauxxBZFlN2IYbkc+h5T2TwBH4w43BLnvGfPvN1MyC3eQYCuthzy6a3bLYxZOw+70FjnuyQNO85ocNBKQO7JYFvQYYbmtzw9a0IeAvCDQ7XqcWbxrwB09vnEYYj95Mvv/jmg/fC5Yp/8c4voT+bNlvS+gG7WN2gmuP5EQIZqK2tO6wy4k4OnrgTiOcDI6lXOcdQ8AAfNzkFUHV+/tlHvWj5o7tHdkBf1yXUMYQtInTuKNdhl2JgjgbZzwHdmJE2yi+SfMCzMeGiP37J/wO4/5sEixsAAA==&lt;/Code&gt;&lt;CodeSignature&gt;PkA0BeKbb6k61bj3t4f1QSFayBUYgLPJscplsSWXSWETP9K+Qt+F64ckorPLd8+B5pUuOYUZt8sQCDzu9gBcKz39fQgV91hIt0oqFteS++UWEeHO1gycpKFFsJxcozm1FW5bSWpVeWg5EUj1A5nN8+y/N933tD4tJfkwKnd/wZ0pZ+OtKJ/hckodGR615t61VVRT4Y5s1n0MIa+55nxOosCBp6NOzORIp/azJKDPnIhk7JaEEhrmq1HM9ZcaH9udWluVSnR/A465IQeaosM5OvWqArccy/R8wGhgPdegn2Wx1JQV83Cjcp448iN6gnzRNlTFmBKLTBUHfR1hZGDSDw==&lt;/CodeSignature&gt;&lt;/SmartOptions&gt;&lt;SmartResize enabled=&quot;True&quot; minWidth=&quot;10&quot; minHeight=&quot;10&quot; /&gt;&lt;/SmartSettings&gt;">
            <a:extLst>
              <a:ext uri="{FF2B5EF4-FFF2-40B4-BE49-F238E27FC236}">
                <a16:creationId xmlns:a16="http://schemas.microsoft.com/office/drawing/2014/main" id="{905AF8D4-6601-6ADE-374B-5BEB67E76F9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302438" y="2107477"/>
            <a:ext cx="627331" cy="212366"/>
            <a:chOff x="593892" y="1585163"/>
            <a:chExt cx="627331" cy="212366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031D0B9-BAFD-4791-43DA-8B4C9F85526F}"/>
                </a:ext>
              </a:extLst>
            </p:cNvPr>
            <p:cNvSpPr/>
            <p:nvPr/>
          </p:nvSpPr>
          <p:spPr>
            <a:xfrm>
              <a:off x="593892" y="1624671"/>
              <a:ext cx="133350" cy="133350"/>
            </a:xfrm>
            <a:prstGeom prst="ellipse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Check">
              <a:extLst>
                <a:ext uri="{FF2B5EF4-FFF2-40B4-BE49-F238E27FC236}">
                  <a16:creationId xmlns:a16="http://schemas.microsoft.com/office/drawing/2014/main" id="{3E6C7757-BC4E-72F7-859B-30039A65729A}"/>
                </a:ext>
              </a:extLst>
            </p:cNvPr>
            <p:cNvSpPr/>
            <p:nvPr/>
          </p:nvSpPr>
          <p:spPr>
            <a:xfrm>
              <a:off x="631198" y="1661977"/>
              <a:ext cx="58738" cy="58738"/>
            </a:xfrm>
            <a:prstGeom prst="ellipse">
              <a:avLst/>
            </a:prstGeom>
            <a:solidFill>
              <a:srgbClr val="808080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Label">
              <a:extLst>
                <a:ext uri="{FF2B5EF4-FFF2-40B4-BE49-F238E27FC236}">
                  <a16:creationId xmlns:a16="http://schemas.microsoft.com/office/drawing/2014/main" id="{633AAE87-BD71-283B-5763-F54B42F6CCDE}"/>
                </a:ext>
              </a:extLst>
            </p:cNvPr>
            <p:cNvSpPr txBox="1"/>
            <p:nvPr/>
          </p:nvSpPr>
          <p:spPr>
            <a:xfrm>
              <a:off x="727242" y="1585163"/>
              <a:ext cx="493981" cy="212366"/>
            </a:xfrm>
            <a:prstGeom prst="rect">
              <a:avLst/>
            </a:prstGeom>
            <a:noFill/>
          </p:spPr>
          <p:txBody>
            <a:bodyPr wrap="none" lIns="73152" tIns="36576" rIns="73152" bIns="36576" rtlCol="0" anchor="ctr" anchorCtr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900" dirty="0" err="1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최신순</a:t>
              </a:r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6" name="타원 15">
            <a:extLst>
              <a:ext uri="{FF2B5EF4-FFF2-40B4-BE49-F238E27FC236}">
                <a16:creationId xmlns:a16="http://schemas.microsoft.com/office/drawing/2014/main" id="{A0A9C98B-1386-0DC5-2F12-1A2D4E22EC05}"/>
              </a:ext>
            </a:extLst>
          </p:cNvPr>
          <p:cNvSpPr/>
          <p:nvPr/>
        </p:nvSpPr>
        <p:spPr>
          <a:xfrm>
            <a:off x="3988113" y="209673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7" name="Button">
            <a:extLst>
              <a:ext uri="{FF2B5EF4-FFF2-40B4-BE49-F238E27FC236}">
                <a16:creationId xmlns:a16="http://schemas.microsoft.com/office/drawing/2014/main" id="{34B35DA4-893D-7670-DAAC-8A82537EF417}"/>
              </a:ext>
            </a:extLst>
          </p:cNvPr>
          <p:cNvSpPr>
            <a:spLocks/>
          </p:cNvSpPr>
          <p:nvPr/>
        </p:nvSpPr>
        <p:spPr bwMode="auto">
          <a:xfrm>
            <a:off x="654007" y="1101056"/>
            <a:ext cx="901416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Menu Bar" descr="&lt;SmartSettings&gt;&lt;SmartResize enabled=&quot;True&quot; minWidth=&quot;0&quot; minHeight=&quot;0&quot; /&gt;&lt;/SmartSettings&gt;">
            <a:extLst>
              <a:ext uri="{FF2B5EF4-FFF2-40B4-BE49-F238E27FC236}">
                <a16:creationId xmlns:a16="http://schemas.microsoft.com/office/drawing/2014/main" id="{B85FC836-A2FF-C2E7-127D-7256A6A99F0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87132" y="1513352"/>
            <a:ext cx="2485147" cy="366551"/>
            <a:chOff x="595686" y="1261242"/>
            <a:chExt cx="2004216" cy="240299"/>
          </a:xfrm>
          <a:solidFill>
            <a:srgbClr val="FFFFFF"/>
          </a:solidFill>
        </p:grpSpPr>
        <p:sp>
          <p:nvSpPr>
            <p:cNvPr id="21" name="Item">
              <a:extLst>
                <a:ext uri="{FF2B5EF4-FFF2-40B4-BE49-F238E27FC236}">
                  <a16:creationId xmlns:a16="http://schemas.microsoft.com/office/drawing/2014/main" id="{41D933C4-908F-95C6-AD41-7ADFF66A378D}"/>
                </a:ext>
              </a:extLst>
            </p:cNvPr>
            <p:cNvSpPr/>
            <p:nvPr/>
          </p:nvSpPr>
          <p:spPr>
            <a:xfrm>
              <a:off x="595686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자산 관리</a:t>
              </a:r>
              <a:r>
                <a:rPr lang="en-US" altLang="ko-KR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(512)</a:t>
              </a:r>
              <a:endPara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Item">
              <a:extLst>
                <a:ext uri="{FF2B5EF4-FFF2-40B4-BE49-F238E27FC236}">
                  <a16:creationId xmlns:a16="http://schemas.microsoft.com/office/drawing/2014/main" id="{F18066D3-7D9C-4B38-7A04-881B47423152}"/>
                </a:ext>
              </a:extLst>
            </p:cNvPr>
            <p:cNvSpPr/>
            <p:nvPr/>
          </p:nvSpPr>
          <p:spPr>
            <a:xfrm>
              <a:off x="1597794" y="1261242"/>
              <a:ext cx="1002108" cy="240299"/>
            </a:xfrm>
            <a:prstGeom prst="rect">
              <a:avLst/>
            </a:prstGeom>
            <a:grpFill/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18288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직원 관리</a:t>
              </a:r>
              <a:endPara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algn="ctr"/>
              <a:r>
                <a:rPr lang="en-US" sz="1200" b="1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(32)</a:t>
              </a:r>
            </a:p>
          </p:txBody>
        </p:sp>
      </p:grpSp>
      <p:sp>
        <p:nvSpPr>
          <p:cNvPr id="23" name="Item">
            <a:extLst>
              <a:ext uri="{FF2B5EF4-FFF2-40B4-BE49-F238E27FC236}">
                <a16:creationId xmlns:a16="http://schemas.microsoft.com/office/drawing/2014/main" id="{38BCEB4D-7CE0-9147-EB53-432C031B501E}"/>
              </a:ext>
            </a:extLst>
          </p:cNvPr>
          <p:cNvSpPr/>
          <p:nvPr/>
        </p:nvSpPr>
        <p:spPr>
          <a:xfrm>
            <a:off x="2772280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부서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</a:p>
        </p:txBody>
      </p:sp>
      <p:sp>
        <p:nvSpPr>
          <p:cNvPr id="24" name="Item">
            <a:extLst>
              <a:ext uri="{FF2B5EF4-FFF2-40B4-BE49-F238E27FC236}">
                <a16:creationId xmlns:a16="http://schemas.microsoft.com/office/drawing/2014/main" id="{9F6EF91D-B044-8AF1-9303-ADFC34480024}"/>
              </a:ext>
            </a:extLst>
          </p:cNvPr>
          <p:cNvSpPr/>
          <p:nvPr/>
        </p:nvSpPr>
        <p:spPr>
          <a:xfrm>
            <a:off x="4014854" y="1513351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직위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Item">
            <a:extLst>
              <a:ext uri="{FF2B5EF4-FFF2-40B4-BE49-F238E27FC236}">
                <a16:creationId xmlns:a16="http://schemas.microsoft.com/office/drawing/2014/main" id="{79CC9AE5-B723-FB48-EAFD-5937B1463382}"/>
              </a:ext>
            </a:extLst>
          </p:cNvPr>
          <p:cNvSpPr/>
          <p:nvPr/>
        </p:nvSpPr>
        <p:spPr>
          <a:xfrm>
            <a:off x="5257428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구매처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Item">
            <a:extLst>
              <a:ext uri="{FF2B5EF4-FFF2-40B4-BE49-F238E27FC236}">
                <a16:creationId xmlns:a16="http://schemas.microsoft.com/office/drawing/2014/main" id="{8FC55EB3-9F4E-3AF0-0F1F-7F2262FF7B10}"/>
              </a:ext>
            </a:extLst>
          </p:cNvPr>
          <p:cNvSpPr/>
          <p:nvPr/>
        </p:nvSpPr>
        <p:spPr>
          <a:xfrm>
            <a:off x="6501771" y="1516940"/>
            <a:ext cx="1242574" cy="366551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위치 관리</a:t>
            </a:r>
            <a:endParaRPr lang="en-US" altLang="ko-KR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altLang="ko-KR" sz="12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(5)</a:t>
            </a:r>
            <a:endParaRPr lang="en-US" sz="12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F2C747-1821-24FA-052A-9D5BB11C52BA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그룹 메인 </a:t>
            </a:r>
            <a:r>
              <a:rPr lang="en-US" altLang="ko-KR" sz="1100" dirty="0"/>
              <a:t>&gt; </a:t>
            </a:r>
            <a:r>
              <a:rPr lang="ko-KR" altLang="en-US" sz="1100" dirty="0"/>
              <a:t>시스템 히스토리</a:t>
            </a:r>
          </a:p>
        </p:txBody>
      </p:sp>
    </p:spTree>
    <p:extLst>
      <p:ext uri="{BB962C8B-B14F-4D97-AF65-F5344CB8AC3E}">
        <p14:creationId xmlns:p14="http://schemas.microsoft.com/office/powerpoint/2010/main" val="23030487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E89D90-6D3B-CFC3-D63C-E97A78E76E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마이페이지</a:t>
            </a:r>
          </a:p>
        </p:txBody>
      </p:sp>
    </p:spTree>
    <p:extLst>
      <p:ext uri="{BB962C8B-B14F-4D97-AF65-F5344CB8AC3E}">
        <p14:creationId xmlns:p14="http://schemas.microsoft.com/office/powerpoint/2010/main" val="37609240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C2643B67-8087-1CB9-1C60-BC10FCAFF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380830"/>
              </p:ext>
            </p:extLst>
          </p:nvPr>
        </p:nvGraphicFramePr>
        <p:xfrm>
          <a:off x="463318" y="2411729"/>
          <a:ext cx="3961163" cy="1868292"/>
        </p:xfrm>
        <a:graphic>
          <a:graphicData uri="http://schemas.openxmlformats.org/drawingml/2006/table">
            <a:tbl>
              <a:tblPr firstRow="1" bandRow="1"/>
              <a:tblGrid>
                <a:gridCol w="1224080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129227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07856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671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최관리자</a:t>
                      </a: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이메일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test1@test.com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21955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휴대폰 번호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010-1xxx-5xxx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335740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비밀번호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34185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마이페이지</a:t>
            </a:r>
          </a:p>
        </p:txBody>
      </p:sp>
      <p:sp>
        <p:nvSpPr>
          <p:cNvPr id="37" name="Menu">
            <a:extLst>
              <a:ext uri="{FF2B5EF4-FFF2-40B4-BE49-F238E27FC236}">
                <a16:creationId xmlns:a16="http://schemas.microsoft.com/office/drawing/2014/main" id="{90FB8326-A0C9-5E3E-9B4B-B07C800A3A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Button">
            <a:extLst>
              <a:ext uri="{FF2B5EF4-FFF2-40B4-BE49-F238E27FC236}">
                <a16:creationId xmlns:a16="http://schemas.microsoft.com/office/drawing/2014/main" id="{09285AB3-433B-D705-DBCE-164D4E44794F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Button">
            <a:extLst>
              <a:ext uri="{FF2B5EF4-FFF2-40B4-BE49-F238E27FC236}">
                <a16:creationId xmlns:a16="http://schemas.microsoft.com/office/drawing/2014/main" id="{564883D3-854F-484F-5CA5-A488BB7D0F0D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FA28B08C-ECF1-1DA2-9262-A1864D13BF98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5E1B86BF-3CA1-B1D7-8D6A-B90E2B6BC0F0}"/>
              </a:ext>
            </a:extLst>
          </p:cNvPr>
          <p:cNvSpPr txBox="1"/>
          <p:nvPr/>
        </p:nvSpPr>
        <p:spPr>
          <a:xfrm>
            <a:off x="76246" y="1583176"/>
            <a:ext cx="3707166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마이페이지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18A15CD1-4313-180C-DBAC-82FBAF5B9D57}"/>
              </a:ext>
            </a:extLst>
          </p:cNvPr>
          <p:cNvSpPr/>
          <p:nvPr/>
        </p:nvSpPr>
        <p:spPr>
          <a:xfrm>
            <a:off x="82315" y="234643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471D461-40B1-4B1D-4C45-B89ABE8D1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693304"/>
              </p:ext>
            </p:extLst>
          </p:nvPr>
        </p:nvGraphicFramePr>
        <p:xfrm>
          <a:off x="8865027" y="630164"/>
          <a:ext cx="3412901" cy="377690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9782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115074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기본정보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이름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이메일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휴대폰번호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휴대폰번호 수정 버튼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비밀번호 변경 버튼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휴대폰번호 수정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변경 팝업 등장 </a:t>
                      </a:r>
                      <a:r>
                        <a:rPr lang="en-US" altLang="ko-KR" sz="1050" dirty="0"/>
                        <a:t>-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399167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비밀번호 변경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비밀번호 변경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6342254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계정관리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/>
                        <a:t>그룹관리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서비스 이용약관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계정탈퇴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160089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097531F-73D8-93E4-4835-BC389AF974E8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마이페이지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25EF1134-815C-94D7-6E72-5E8D8C39A934}"/>
              </a:ext>
            </a:extLst>
          </p:cNvPr>
          <p:cNvSpPr txBox="1"/>
          <p:nvPr/>
        </p:nvSpPr>
        <p:spPr>
          <a:xfrm>
            <a:off x="209318" y="2053456"/>
            <a:ext cx="3707166" cy="350865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기본 정보</a:t>
            </a:r>
            <a:endParaRPr lang="en-US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Label">
            <a:extLst>
              <a:ext uri="{FF2B5EF4-FFF2-40B4-BE49-F238E27FC236}">
                <a16:creationId xmlns:a16="http://schemas.microsoft.com/office/drawing/2014/main" id="{07575C5D-3ACB-EDDD-BFC5-79C95C0FB939}"/>
              </a:ext>
            </a:extLst>
          </p:cNvPr>
          <p:cNvSpPr txBox="1"/>
          <p:nvPr/>
        </p:nvSpPr>
        <p:spPr>
          <a:xfrm>
            <a:off x="268824" y="4564310"/>
            <a:ext cx="3707166" cy="350865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계정 관리</a:t>
            </a:r>
            <a:endParaRPr lang="en-US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D5063D86-32EB-FBD7-48BC-FB07F1C9D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392378"/>
              </p:ext>
            </p:extLst>
          </p:nvPr>
        </p:nvGraphicFramePr>
        <p:xfrm>
          <a:off x="395824" y="4932551"/>
          <a:ext cx="3961163" cy="1532669"/>
        </p:xfrm>
        <a:graphic>
          <a:graphicData uri="http://schemas.openxmlformats.org/drawingml/2006/table">
            <a:tbl>
              <a:tblPr firstRow="1" bandRow="1"/>
              <a:tblGrid>
                <a:gridCol w="3961163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</a:tblGrid>
              <a:tr h="51614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그룹 관리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51614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서비스 이용약관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994561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계정탈퇴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21955"/>
                  </a:ext>
                </a:extLst>
              </a:tr>
            </a:tbl>
          </a:graphicData>
        </a:graphic>
      </p:graphicFrame>
      <p:sp>
        <p:nvSpPr>
          <p:cNvPr id="21" name="Button">
            <a:extLst>
              <a:ext uri="{FF2B5EF4-FFF2-40B4-BE49-F238E27FC236}">
                <a16:creationId xmlns:a16="http://schemas.microsoft.com/office/drawing/2014/main" id="{77CB808D-D6A3-9D7A-35B5-CDE679987190}"/>
              </a:ext>
            </a:extLst>
          </p:cNvPr>
          <p:cNvSpPr>
            <a:spLocks/>
          </p:cNvSpPr>
          <p:nvPr/>
        </p:nvSpPr>
        <p:spPr bwMode="auto">
          <a:xfrm>
            <a:off x="1709027" y="3906763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변경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2C1A6CF5-23AF-49C2-8492-F8991135E434}"/>
              </a:ext>
            </a:extLst>
          </p:cNvPr>
          <p:cNvSpPr>
            <a:spLocks/>
          </p:cNvSpPr>
          <p:nvPr/>
        </p:nvSpPr>
        <p:spPr bwMode="auto">
          <a:xfrm>
            <a:off x="3797248" y="3429000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D61C5C21-3533-DE5C-DBFA-7CC6B0FC8590}"/>
              </a:ext>
            </a:extLst>
          </p:cNvPr>
          <p:cNvSpPr/>
          <p:nvPr/>
        </p:nvSpPr>
        <p:spPr>
          <a:xfrm>
            <a:off x="82623" y="482354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D178B687-1BF0-D705-7EAF-F50D5C0186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821045"/>
              </p:ext>
            </p:extLst>
          </p:nvPr>
        </p:nvGraphicFramePr>
        <p:xfrm>
          <a:off x="6963473" y="5033624"/>
          <a:ext cx="3826979" cy="1219355"/>
        </p:xfrm>
        <a:graphic>
          <a:graphicData uri="http://schemas.openxmlformats.org/drawingml/2006/table">
            <a:tbl>
              <a:tblPr firstRow="1" bandRow="1"/>
              <a:tblGrid>
                <a:gridCol w="1196167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043547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587265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80179">
                <a:tc gridSpan="3"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변경할 휴대폰 번호를 입력해 주세요</a:t>
                      </a: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38017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휴대폰 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414842"/>
                  </a:ext>
                </a:extLst>
              </a:tr>
              <a:tr h="458997">
                <a:tc>
                  <a:txBody>
                    <a:bodyPr/>
                    <a:lstStyle/>
                    <a:p>
                      <a:pPr algn="ctr"/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824251"/>
                  </a:ext>
                </a:extLst>
              </a:tr>
            </a:tbl>
          </a:graphicData>
        </a:graphic>
      </p:graphicFrame>
      <p:sp>
        <p:nvSpPr>
          <p:cNvPr id="29" name="타원 28">
            <a:extLst>
              <a:ext uri="{FF2B5EF4-FFF2-40B4-BE49-F238E27FC236}">
                <a16:creationId xmlns:a16="http://schemas.microsoft.com/office/drawing/2014/main" id="{8494485C-DA26-BD46-392C-DE764731F4BA}"/>
              </a:ext>
            </a:extLst>
          </p:cNvPr>
          <p:cNvSpPr/>
          <p:nvPr/>
        </p:nvSpPr>
        <p:spPr>
          <a:xfrm>
            <a:off x="8604262" y="4823543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30" name="Button">
            <a:extLst>
              <a:ext uri="{FF2B5EF4-FFF2-40B4-BE49-F238E27FC236}">
                <a16:creationId xmlns:a16="http://schemas.microsoft.com/office/drawing/2014/main" id="{151B8CCB-8718-0353-F644-464967473DE1}"/>
              </a:ext>
            </a:extLst>
          </p:cNvPr>
          <p:cNvSpPr>
            <a:spLocks/>
          </p:cNvSpPr>
          <p:nvPr/>
        </p:nvSpPr>
        <p:spPr bwMode="auto">
          <a:xfrm>
            <a:off x="8369749" y="5901571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Button">
            <a:extLst>
              <a:ext uri="{FF2B5EF4-FFF2-40B4-BE49-F238E27FC236}">
                <a16:creationId xmlns:a16="http://schemas.microsoft.com/office/drawing/2014/main" id="{ECF5DC4F-E194-D986-045C-FA302D2FF1F0}"/>
              </a:ext>
            </a:extLst>
          </p:cNvPr>
          <p:cNvSpPr>
            <a:spLocks/>
          </p:cNvSpPr>
          <p:nvPr/>
        </p:nvSpPr>
        <p:spPr bwMode="auto">
          <a:xfrm>
            <a:off x="8899397" y="5901570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 Box">
            <a:extLst>
              <a:ext uri="{FF2B5EF4-FFF2-40B4-BE49-F238E27FC236}">
                <a16:creationId xmlns:a16="http://schemas.microsoft.com/office/drawing/2014/main" id="{AD2F0206-A7E9-992F-3DD2-78BFE9AB43E2}"/>
              </a:ext>
            </a:extLst>
          </p:cNvPr>
          <p:cNvSpPr/>
          <p:nvPr/>
        </p:nvSpPr>
        <p:spPr>
          <a:xfrm>
            <a:off x="8436604" y="5481904"/>
            <a:ext cx="1904995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  <a:effectLst/>
              </a:rPr>
              <a:t>01012345678</a:t>
            </a:r>
            <a:endParaRPr lang="pt-BR" altLang="ko-KR" sz="900" dirty="0">
              <a:solidFill>
                <a:schemeClr val="tx1"/>
              </a:solidFill>
              <a:effectLst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2E88E42-C422-900F-E375-E6FA1FCB8347}"/>
              </a:ext>
            </a:extLst>
          </p:cNvPr>
          <p:cNvSpPr/>
          <p:nvPr/>
        </p:nvSpPr>
        <p:spPr>
          <a:xfrm>
            <a:off x="3891049" y="319618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19926937-C17D-A755-6BCB-910B7C010070}"/>
              </a:ext>
            </a:extLst>
          </p:cNvPr>
          <p:cNvSpPr/>
          <p:nvPr/>
        </p:nvSpPr>
        <p:spPr>
          <a:xfrm>
            <a:off x="2193103" y="387323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6825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7974242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7" y="1261242"/>
              <a:ext cx="6668461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087798" y="1316923"/>
              <a:ext cx="82307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61418"/>
              </p:ext>
            </p:extLst>
          </p:nvPr>
        </p:nvGraphicFramePr>
        <p:xfrm>
          <a:off x="8125906" y="215384"/>
          <a:ext cx="3989842" cy="275901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51103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538739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174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6308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현재 비밀번호 입력란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8251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변경 비밀번호 </a:t>
                      </a:r>
                      <a:r>
                        <a:rPr lang="en-US" altLang="ko-KR" sz="1050" dirty="0"/>
                        <a:t>/ </a:t>
                      </a:r>
                      <a:r>
                        <a:rPr lang="ko-KR" altLang="en-US" sz="1050" dirty="0"/>
                        <a:t>비밀번호 확인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영어</a:t>
                      </a:r>
                      <a:r>
                        <a:rPr lang="en-US" altLang="ko-KR" sz="1050" dirty="0"/>
                        <a:t>+</a:t>
                      </a:r>
                      <a:r>
                        <a:rPr lang="ko-KR" altLang="en-US" sz="1050" dirty="0"/>
                        <a:t>숫자 </a:t>
                      </a:r>
                      <a:r>
                        <a:rPr lang="en-US" altLang="ko-KR" sz="1050" dirty="0"/>
                        <a:t>6</a:t>
                      </a:r>
                      <a:r>
                        <a:rPr lang="ko-KR" altLang="en-US" sz="1050" dirty="0"/>
                        <a:t>자리 이상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54278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변경 버튼</a:t>
                      </a:r>
                      <a:endParaRPr lang="en-US" altLang="ko-KR" sz="1050" dirty="0"/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현재 비밀번호가 맞지 않으면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A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비밀번호가 조건을 지키지 않거나 확인과 일치하지 않으면</a:t>
                      </a:r>
                      <a:r>
                        <a:rPr lang="en-US" altLang="ko-KR" sz="1050" dirty="0"/>
                        <a:t>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B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/>
                        <a:t>비밀번호가 조건을 만족하고 확인과 일치하면 마이페이지로 이동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비밀번호 변경 완료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3454206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76246" y="238575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949701"/>
              </p:ext>
            </p:extLst>
          </p:nvPr>
        </p:nvGraphicFramePr>
        <p:xfrm>
          <a:off x="349890" y="2231011"/>
          <a:ext cx="4599202" cy="1486776"/>
        </p:xfrm>
        <a:graphic>
          <a:graphicData uri="http://schemas.openxmlformats.org/drawingml/2006/table">
            <a:tbl>
              <a:tblPr firstRow="1" bandRow="1"/>
              <a:tblGrid>
                <a:gridCol w="1517185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3082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현재 비밀번호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288288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변경 비밀번호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591861"/>
                  </a:ext>
                </a:extLst>
              </a:tr>
              <a:tr h="49559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비밀번호 확인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Text Box">
            <a:extLst>
              <a:ext uri="{FF2B5EF4-FFF2-40B4-BE49-F238E27FC236}">
                <a16:creationId xmlns:a16="http://schemas.microsoft.com/office/drawing/2014/main" id="{934C372F-1839-A0E3-BCE7-04C4C9F60AC7}"/>
              </a:ext>
            </a:extLst>
          </p:cNvPr>
          <p:cNvSpPr/>
          <p:nvPr/>
        </p:nvSpPr>
        <p:spPr>
          <a:xfrm>
            <a:off x="2143755" y="2866268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19" name="Text Box">
            <a:extLst>
              <a:ext uri="{FF2B5EF4-FFF2-40B4-BE49-F238E27FC236}">
                <a16:creationId xmlns:a16="http://schemas.microsoft.com/office/drawing/2014/main" id="{E8D7303E-DB3B-FC7B-3734-A7BE21B64F62}"/>
              </a:ext>
            </a:extLst>
          </p:cNvPr>
          <p:cNvSpPr/>
          <p:nvPr/>
        </p:nvSpPr>
        <p:spPr>
          <a:xfrm>
            <a:off x="2148252" y="3351931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76246" y="308439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022135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비밀번호 변경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C32D7B-7CE1-E651-F35E-016EA78E43FA}"/>
              </a:ext>
            </a:extLst>
          </p:cNvPr>
          <p:cNvSpPr txBox="1"/>
          <p:nvPr/>
        </p:nvSpPr>
        <p:spPr>
          <a:xfrm>
            <a:off x="744718" y="755303"/>
            <a:ext cx="2400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마이페이지 </a:t>
            </a:r>
            <a:r>
              <a:rPr lang="en-US" altLang="ko-KR" sz="1100" dirty="0"/>
              <a:t>&gt; </a:t>
            </a:r>
            <a:r>
              <a:rPr lang="ko-KR" altLang="en-US" sz="1100" dirty="0"/>
              <a:t>비밀번호 변경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E2D35AD-0DEF-D9C2-7056-509734911789}"/>
              </a:ext>
            </a:extLst>
          </p:cNvPr>
          <p:cNvSpPr/>
          <p:nvPr/>
        </p:nvSpPr>
        <p:spPr>
          <a:xfrm>
            <a:off x="8666525" y="5075520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비밀번호 변경이 </a:t>
            </a:r>
            <a:endParaRPr lang="en-US" altLang="ko-KR" sz="1400" dirty="0"/>
          </a:p>
          <a:p>
            <a:pPr algn="ctr"/>
            <a:r>
              <a:rPr lang="ko-KR" altLang="en-US" sz="1400" dirty="0"/>
              <a:t>완료되었습니다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D3A573C0-3F9A-6AD4-310D-9152D1E49BC6}"/>
              </a:ext>
            </a:extLst>
          </p:cNvPr>
          <p:cNvSpPr>
            <a:spLocks/>
          </p:cNvSpPr>
          <p:nvPr/>
        </p:nvSpPr>
        <p:spPr bwMode="auto">
          <a:xfrm>
            <a:off x="9840163" y="6234259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96016B94-7ED7-5182-64A6-22C41C219944}"/>
              </a:ext>
            </a:extLst>
          </p:cNvPr>
          <p:cNvSpPr/>
          <p:nvPr/>
        </p:nvSpPr>
        <p:spPr>
          <a:xfrm>
            <a:off x="8539525" y="5075520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5" name="Button">
            <a:extLst>
              <a:ext uri="{FF2B5EF4-FFF2-40B4-BE49-F238E27FC236}">
                <a16:creationId xmlns:a16="http://schemas.microsoft.com/office/drawing/2014/main" id="{45FA9BFD-FCC3-5135-5746-9BD8C4DDCC59}"/>
              </a:ext>
            </a:extLst>
          </p:cNvPr>
          <p:cNvSpPr>
            <a:spLocks/>
          </p:cNvSpPr>
          <p:nvPr/>
        </p:nvSpPr>
        <p:spPr bwMode="auto">
          <a:xfrm>
            <a:off x="372276" y="4139742"/>
            <a:ext cx="427553" cy="241995"/>
          </a:xfrm>
          <a:prstGeom prst="roundRect">
            <a:avLst>
              <a:gd name="adj" fmla="val 8776"/>
            </a:avLst>
          </a:prstGeom>
          <a:solidFill>
            <a:schemeClr val="bg1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변경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9D74B9BE-FA21-A52B-B71F-535F7CC7ECBF}"/>
              </a:ext>
            </a:extLst>
          </p:cNvPr>
          <p:cNvSpPr/>
          <p:nvPr/>
        </p:nvSpPr>
        <p:spPr>
          <a:xfrm>
            <a:off x="853847" y="411927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BEA1DE9-D04C-2C76-CBF6-765D5D853E2D}"/>
              </a:ext>
            </a:extLst>
          </p:cNvPr>
          <p:cNvSpPr/>
          <p:nvPr/>
        </p:nvSpPr>
        <p:spPr>
          <a:xfrm>
            <a:off x="8666525" y="3290948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비밀번호를 다시 확인해주세요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8" name="Button">
            <a:extLst>
              <a:ext uri="{FF2B5EF4-FFF2-40B4-BE49-F238E27FC236}">
                <a16:creationId xmlns:a16="http://schemas.microsoft.com/office/drawing/2014/main" id="{7AE3F2CA-6CA2-3EF1-503B-85AFEF762099}"/>
              </a:ext>
            </a:extLst>
          </p:cNvPr>
          <p:cNvSpPr>
            <a:spLocks/>
          </p:cNvSpPr>
          <p:nvPr/>
        </p:nvSpPr>
        <p:spPr bwMode="auto">
          <a:xfrm>
            <a:off x="9840163" y="4449687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043142E9-47B6-BAE7-9D58-ACED7A4B873C}"/>
              </a:ext>
            </a:extLst>
          </p:cNvPr>
          <p:cNvSpPr/>
          <p:nvPr/>
        </p:nvSpPr>
        <p:spPr>
          <a:xfrm>
            <a:off x="8539525" y="3290948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10" name="Text Box">
            <a:extLst>
              <a:ext uri="{FF2B5EF4-FFF2-40B4-BE49-F238E27FC236}">
                <a16:creationId xmlns:a16="http://schemas.microsoft.com/office/drawing/2014/main" id="{FF1269BC-6904-7567-426B-94905675483E}"/>
              </a:ext>
            </a:extLst>
          </p:cNvPr>
          <p:cNvSpPr/>
          <p:nvPr/>
        </p:nvSpPr>
        <p:spPr>
          <a:xfrm>
            <a:off x="2151344" y="2344432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654A917-1F0C-2042-90E3-BEB49A9E80CB}"/>
              </a:ext>
            </a:extLst>
          </p:cNvPr>
          <p:cNvSpPr/>
          <p:nvPr/>
        </p:nvSpPr>
        <p:spPr>
          <a:xfrm>
            <a:off x="5534866" y="5092814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현재 비밀번호가 </a:t>
            </a:r>
            <a:endParaRPr lang="en-US" altLang="ko-KR" sz="1400" dirty="0"/>
          </a:p>
          <a:p>
            <a:pPr algn="ctr"/>
            <a:r>
              <a:rPr lang="ko-KR" altLang="en-US" sz="1400" dirty="0"/>
              <a:t>일치하지 않습니다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2" name="Button">
            <a:extLst>
              <a:ext uri="{FF2B5EF4-FFF2-40B4-BE49-F238E27FC236}">
                <a16:creationId xmlns:a16="http://schemas.microsoft.com/office/drawing/2014/main" id="{109E0830-DF92-21EA-4E98-DC5224E70B95}"/>
              </a:ext>
            </a:extLst>
          </p:cNvPr>
          <p:cNvSpPr>
            <a:spLocks/>
          </p:cNvSpPr>
          <p:nvPr/>
        </p:nvSpPr>
        <p:spPr bwMode="auto">
          <a:xfrm>
            <a:off x="6708504" y="6251553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4A07DC01-D5F8-7E55-796B-19B3B428C85F}"/>
              </a:ext>
            </a:extLst>
          </p:cNvPr>
          <p:cNvSpPr/>
          <p:nvPr/>
        </p:nvSpPr>
        <p:spPr>
          <a:xfrm>
            <a:off x="5495476" y="5087760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5" name="Label">
            <a:extLst>
              <a:ext uri="{FF2B5EF4-FFF2-40B4-BE49-F238E27FC236}">
                <a16:creationId xmlns:a16="http://schemas.microsoft.com/office/drawing/2014/main" id="{E05E2DF5-9DBE-459A-0BD9-8C8EF951BDD7}"/>
              </a:ext>
            </a:extLst>
          </p:cNvPr>
          <p:cNvSpPr txBox="1"/>
          <p:nvPr/>
        </p:nvSpPr>
        <p:spPr>
          <a:xfrm>
            <a:off x="76246" y="1583176"/>
            <a:ext cx="3707166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 </a:t>
            </a:r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비밀번호 변경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6037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C2643B67-8087-1CB9-1C60-BC10FCAFF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768682"/>
              </p:ext>
            </p:extLst>
          </p:nvPr>
        </p:nvGraphicFramePr>
        <p:xfrm>
          <a:off x="463318" y="2411729"/>
          <a:ext cx="3326780" cy="992112"/>
        </p:xfrm>
        <a:graphic>
          <a:graphicData uri="http://schemas.openxmlformats.org/drawingml/2006/table">
            <a:tbl>
              <a:tblPr firstRow="1" bandRow="1"/>
              <a:tblGrid>
                <a:gridCol w="1450654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1450654">
                  <a:extLst>
                    <a:ext uri="{9D8B030D-6E8A-4147-A177-3AD203B41FA5}">
                      <a16:colId xmlns:a16="http://schemas.microsoft.com/office/drawing/2014/main" val="2126441225"/>
                    </a:ext>
                  </a:extLst>
                </a:gridCol>
                <a:gridCol w="425472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49172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오픈아이티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  <a:tr h="50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YOON</a:t>
                      </a:r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컴퍼니</a:t>
                      </a: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21955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그룹관리</a:t>
            </a:r>
          </a:p>
        </p:txBody>
      </p:sp>
      <p:sp>
        <p:nvSpPr>
          <p:cNvPr id="37" name="Menu">
            <a:extLst>
              <a:ext uri="{FF2B5EF4-FFF2-40B4-BE49-F238E27FC236}">
                <a16:creationId xmlns:a16="http://schemas.microsoft.com/office/drawing/2014/main" id="{90FB8326-A0C9-5E3E-9B4B-B07C800A3A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Button">
            <a:extLst>
              <a:ext uri="{FF2B5EF4-FFF2-40B4-BE49-F238E27FC236}">
                <a16:creationId xmlns:a16="http://schemas.microsoft.com/office/drawing/2014/main" id="{09285AB3-433B-D705-DBCE-164D4E44794F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Button">
            <a:extLst>
              <a:ext uri="{FF2B5EF4-FFF2-40B4-BE49-F238E27FC236}">
                <a16:creationId xmlns:a16="http://schemas.microsoft.com/office/drawing/2014/main" id="{564883D3-854F-484F-5CA5-A488BB7D0F0D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FA28B08C-ECF1-1DA2-9262-A1864D13BF98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5E1B86BF-3CA1-B1D7-8D6A-B90E2B6BC0F0}"/>
              </a:ext>
            </a:extLst>
          </p:cNvPr>
          <p:cNvSpPr txBox="1"/>
          <p:nvPr/>
        </p:nvSpPr>
        <p:spPr>
          <a:xfrm>
            <a:off x="76246" y="1583176"/>
            <a:ext cx="3707166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 </a:t>
            </a:r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그룹 관리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18A15CD1-4313-180C-DBAC-82FBAF5B9D57}"/>
              </a:ext>
            </a:extLst>
          </p:cNvPr>
          <p:cNvSpPr/>
          <p:nvPr/>
        </p:nvSpPr>
        <p:spPr>
          <a:xfrm>
            <a:off x="240442" y="2359205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471D461-40B1-4B1D-4C45-B89ABE8D1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667221"/>
              </p:ext>
            </p:extLst>
          </p:nvPr>
        </p:nvGraphicFramePr>
        <p:xfrm>
          <a:off x="8865027" y="630164"/>
          <a:ext cx="3361065" cy="3997962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88400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072665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3629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이전 페이지로 이동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3676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페이지 이름 표시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3991677"/>
                  </a:ext>
                </a:extLst>
              </a:tr>
              <a:tr h="3487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내 그룹 가입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생성</a:t>
                      </a:r>
                      <a:r>
                        <a:rPr lang="en-US" altLang="ko-KR" sz="1050" dirty="0"/>
                        <a:t>)</a:t>
                      </a:r>
                      <a:r>
                        <a:rPr lang="ko-KR" altLang="en-US" sz="1050" dirty="0"/>
                        <a:t>순으로 나열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ko-KR" altLang="en-US" sz="1050" dirty="0" err="1"/>
                        <a:t>그룹명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수정버튼</a:t>
                      </a:r>
                      <a:r>
                        <a:rPr lang="en-US" altLang="ko-KR" sz="1050" dirty="0"/>
                        <a:t>/</a:t>
                      </a:r>
                      <a:r>
                        <a:rPr lang="ko-KR" altLang="en-US" sz="1050" dirty="0"/>
                        <a:t>삭제버튼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*</a:t>
                      </a:r>
                      <a:r>
                        <a:rPr lang="ko-KR" altLang="en-US" sz="1050" dirty="0"/>
                        <a:t>관리자 종류는 추후 개발 영역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0344989"/>
                  </a:ext>
                </a:extLst>
              </a:tr>
              <a:tr h="6351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수정버튼 </a:t>
                      </a:r>
                      <a:r>
                        <a:rPr lang="en-US" altLang="ko-KR" sz="1050" dirty="0"/>
                        <a:t>– </a:t>
                      </a:r>
                      <a:r>
                        <a:rPr lang="ko-KR" altLang="en-US" sz="1050" dirty="0"/>
                        <a:t>수정 페이지로 이동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2093529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5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삭제버튼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최고 관리자인 그룹인 경우에 존재</a:t>
                      </a:r>
                      <a:r>
                        <a:rPr lang="en-US" altLang="ko-KR" sz="1050" dirty="0"/>
                        <a:t>)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dirty="0"/>
                        <a:t>- </a:t>
                      </a:r>
                      <a:r>
                        <a:rPr lang="ko-KR" altLang="en-US" sz="1050" dirty="0"/>
                        <a:t> 누르면 삭제 확인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A(</a:t>
                      </a:r>
                      <a:r>
                        <a:rPr lang="ko-KR" altLang="en-US" sz="1050" dirty="0" err="1"/>
                        <a:t>확인시</a:t>
                      </a:r>
                      <a:r>
                        <a:rPr lang="ko-KR" altLang="en-US" sz="1050" dirty="0"/>
                        <a:t> 그룹 삭제</a:t>
                      </a:r>
                      <a:r>
                        <a:rPr lang="en-US" altLang="ko-KR" sz="105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8405650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6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그룹 생성하기 버튼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95826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097531F-73D8-93E4-4835-BC389AF974E8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마이페이지 </a:t>
            </a:r>
            <a:r>
              <a:rPr lang="en-US" altLang="ko-KR" sz="1100" dirty="0"/>
              <a:t>&gt; </a:t>
            </a:r>
            <a:r>
              <a:rPr lang="ko-KR" altLang="en-US" sz="1100" dirty="0"/>
              <a:t>그룹관리</a:t>
            </a:r>
          </a:p>
        </p:txBody>
      </p:sp>
      <p:sp>
        <p:nvSpPr>
          <p:cNvPr id="21" name="Button">
            <a:extLst>
              <a:ext uri="{FF2B5EF4-FFF2-40B4-BE49-F238E27FC236}">
                <a16:creationId xmlns:a16="http://schemas.microsoft.com/office/drawing/2014/main" id="{77CB808D-D6A3-9D7A-35B5-CDE679987190}"/>
              </a:ext>
            </a:extLst>
          </p:cNvPr>
          <p:cNvSpPr>
            <a:spLocks/>
          </p:cNvSpPr>
          <p:nvPr/>
        </p:nvSpPr>
        <p:spPr bwMode="auto">
          <a:xfrm>
            <a:off x="7639015" y="2117210"/>
            <a:ext cx="930478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그룹 생성하기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Button">
            <a:extLst>
              <a:ext uri="{FF2B5EF4-FFF2-40B4-BE49-F238E27FC236}">
                <a16:creationId xmlns:a16="http://schemas.microsoft.com/office/drawing/2014/main" id="{2C1A6CF5-23AF-49C2-8492-F8991135E434}"/>
              </a:ext>
            </a:extLst>
          </p:cNvPr>
          <p:cNvSpPr>
            <a:spLocks/>
          </p:cNvSpPr>
          <p:nvPr/>
        </p:nvSpPr>
        <p:spPr bwMode="auto">
          <a:xfrm>
            <a:off x="2195100" y="3029753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E88A22E0-D825-96AF-8300-C2B647FF0800}"/>
              </a:ext>
            </a:extLst>
          </p:cNvPr>
          <p:cNvSpPr/>
          <p:nvPr/>
        </p:nvSpPr>
        <p:spPr>
          <a:xfrm>
            <a:off x="113442" y="1421930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54BA2A93-70EF-EA71-0E42-3ABDC6FD0501}"/>
              </a:ext>
            </a:extLst>
          </p:cNvPr>
          <p:cNvSpPr/>
          <p:nvPr/>
        </p:nvSpPr>
        <p:spPr>
          <a:xfrm>
            <a:off x="617718" y="139671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" name="Button">
            <a:extLst>
              <a:ext uri="{FF2B5EF4-FFF2-40B4-BE49-F238E27FC236}">
                <a16:creationId xmlns:a16="http://schemas.microsoft.com/office/drawing/2014/main" id="{7C04B59F-D4FD-DA30-CFB9-EA2FA5B236A6}"/>
              </a:ext>
            </a:extLst>
          </p:cNvPr>
          <p:cNvSpPr>
            <a:spLocks/>
          </p:cNvSpPr>
          <p:nvPr/>
        </p:nvSpPr>
        <p:spPr bwMode="auto">
          <a:xfrm>
            <a:off x="3057327" y="2560814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삭제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9C693907-5C5E-9420-1DE6-26D29817543F}"/>
              </a:ext>
            </a:extLst>
          </p:cNvPr>
          <p:cNvSpPr/>
          <p:nvPr/>
        </p:nvSpPr>
        <p:spPr>
          <a:xfrm>
            <a:off x="7927897" y="180690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6</a:t>
            </a:r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BAA1B80-5996-29CA-707B-6AE9894BE3CD}"/>
              </a:ext>
            </a:extLst>
          </p:cNvPr>
          <p:cNvSpPr/>
          <p:nvPr/>
        </p:nvSpPr>
        <p:spPr>
          <a:xfrm>
            <a:off x="8959075" y="5125570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정말 </a:t>
            </a:r>
            <a:r>
              <a:rPr lang="en-US" altLang="ko-KR" sz="1400" dirty="0"/>
              <a:t>‘</a:t>
            </a:r>
            <a:r>
              <a:rPr lang="ko-KR" altLang="en-US" sz="1400" dirty="0" err="1"/>
              <a:t>오픈아이티</a:t>
            </a:r>
            <a:r>
              <a:rPr lang="en-US" altLang="ko-KR" sz="1400" dirty="0"/>
              <a:t>’ </a:t>
            </a:r>
            <a:r>
              <a:rPr lang="ko-KR" altLang="en-US" sz="1400" dirty="0"/>
              <a:t>그룹을 </a:t>
            </a:r>
            <a:endParaRPr lang="en-US" altLang="ko-KR" sz="1400" dirty="0"/>
          </a:p>
          <a:p>
            <a:pPr algn="ctr"/>
            <a:r>
              <a:rPr lang="ko-KR" altLang="en-US" sz="1400" dirty="0" err="1"/>
              <a:t>삭제하시겠습니까</a:t>
            </a:r>
            <a:r>
              <a:rPr lang="en-US" altLang="ko-KR" sz="1400" dirty="0"/>
              <a:t>?</a:t>
            </a:r>
            <a:endParaRPr lang="ko-KR" altLang="en-US" sz="1400" dirty="0"/>
          </a:p>
        </p:txBody>
      </p:sp>
      <p:sp>
        <p:nvSpPr>
          <p:cNvPr id="14" name="Button">
            <a:extLst>
              <a:ext uri="{FF2B5EF4-FFF2-40B4-BE49-F238E27FC236}">
                <a16:creationId xmlns:a16="http://schemas.microsoft.com/office/drawing/2014/main" id="{D361E160-C40C-222A-3982-9AE8C7D41E91}"/>
              </a:ext>
            </a:extLst>
          </p:cNvPr>
          <p:cNvSpPr>
            <a:spLocks/>
          </p:cNvSpPr>
          <p:nvPr/>
        </p:nvSpPr>
        <p:spPr bwMode="auto">
          <a:xfrm>
            <a:off x="10436421" y="6284308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F4DB0D9B-032C-18EB-8005-78A1AC6193C0}"/>
              </a:ext>
            </a:extLst>
          </p:cNvPr>
          <p:cNvSpPr/>
          <p:nvPr/>
        </p:nvSpPr>
        <p:spPr>
          <a:xfrm>
            <a:off x="8919685" y="512051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18" name="Button">
            <a:extLst>
              <a:ext uri="{FF2B5EF4-FFF2-40B4-BE49-F238E27FC236}">
                <a16:creationId xmlns:a16="http://schemas.microsoft.com/office/drawing/2014/main" id="{8AB139F7-54F6-D61A-DB19-763CD91C2D54}"/>
              </a:ext>
            </a:extLst>
          </p:cNvPr>
          <p:cNvSpPr>
            <a:spLocks/>
          </p:cNvSpPr>
          <p:nvPr/>
        </p:nvSpPr>
        <p:spPr bwMode="auto">
          <a:xfrm>
            <a:off x="9875298" y="6284308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Button">
            <a:extLst>
              <a:ext uri="{FF2B5EF4-FFF2-40B4-BE49-F238E27FC236}">
                <a16:creationId xmlns:a16="http://schemas.microsoft.com/office/drawing/2014/main" id="{D7AEBBC7-C2F2-F243-BC65-8E216E1D7234}"/>
              </a:ext>
            </a:extLst>
          </p:cNvPr>
          <p:cNvSpPr>
            <a:spLocks/>
          </p:cNvSpPr>
          <p:nvPr/>
        </p:nvSpPr>
        <p:spPr bwMode="auto">
          <a:xfrm>
            <a:off x="2195100" y="2550697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수정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Button">
            <a:extLst>
              <a:ext uri="{FF2B5EF4-FFF2-40B4-BE49-F238E27FC236}">
                <a16:creationId xmlns:a16="http://schemas.microsoft.com/office/drawing/2014/main" id="{319B7658-A0EC-FD79-6EE2-B15E7ADA12D0}"/>
              </a:ext>
            </a:extLst>
          </p:cNvPr>
          <p:cNvSpPr>
            <a:spLocks/>
          </p:cNvSpPr>
          <p:nvPr/>
        </p:nvSpPr>
        <p:spPr bwMode="auto">
          <a:xfrm>
            <a:off x="3061269" y="3043106"/>
            <a:ext cx="44160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삭제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454B6D52-BF84-10F2-C23C-39E772B3187D}"/>
              </a:ext>
            </a:extLst>
          </p:cNvPr>
          <p:cNvSpPr/>
          <p:nvPr/>
        </p:nvSpPr>
        <p:spPr>
          <a:xfrm>
            <a:off x="2288901" y="2220258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B2A597CE-E343-8A9A-BC86-F971397FEC15}"/>
              </a:ext>
            </a:extLst>
          </p:cNvPr>
          <p:cNvSpPr/>
          <p:nvPr/>
        </p:nvSpPr>
        <p:spPr>
          <a:xfrm>
            <a:off x="3151128" y="223122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93664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556934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47042"/>
              <a:ext cx="6668462" cy="4166743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8580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6923"/>
              <a:ext cx="75083" cy="74440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4" name="표 4">
            <a:extLst>
              <a:ext uri="{FF2B5EF4-FFF2-40B4-BE49-F238E27FC236}">
                <a16:creationId xmlns:a16="http://schemas.microsoft.com/office/drawing/2014/main" id="{4656FFDD-ED1F-3852-CCF1-FDDB081948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437574"/>
              </p:ext>
            </p:extLst>
          </p:nvPr>
        </p:nvGraphicFramePr>
        <p:xfrm>
          <a:off x="8970938" y="2102526"/>
          <a:ext cx="3087104" cy="21071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4903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2738067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2860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그룹 이름 입력란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u="sng" dirty="0"/>
                        <a:t>그룹 이미지 입력란</a:t>
                      </a:r>
                      <a:endParaRPr lang="en-US" altLang="ko-KR" sz="1050" u="sng" dirty="0"/>
                    </a:p>
                    <a:p>
                      <a:pPr latinLnBrk="1"/>
                      <a:r>
                        <a:rPr lang="ko-KR" altLang="en-US" sz="1050" dirty="0"/>
                        <a:t>파일 선택하면 미리보기로 보임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14125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그룹 설명 입력란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0769279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4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완료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생성된 그룹 메인 페이지</a:t>
                      </a:r>
                      <a:r>
                        <a:rPr lang="en-US" altLang="ko-KR" sz="1050" dirty="0"/>
                        <a:t>(</a:t>
                      </a:r>
                      <a:r>
                        <a:rPr lang="ko-KR" altLang="en-US" sz="1050" dirty="0"/>
                        <a:t>대시보드</a:t>
                      </a:r>
                      <a:r>
                        <a:rPr lang="en-US" altLang="ko-KR" sz="1050" dirty="0"/>
                        <a:t>)</a:t>
                      </a:r>
                      <a:r>
                        <a:rPr lang="ko-KR" altLang="en-US" sz="1050" dirty="0"/>
                        <a:t>로 이동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9767199"/>
                  </a:ext>
                </a:extLst>
              </a:tr>
            </a:tbl>
          </a:graphicData>
        </a:graphic>
      </p:graphicFrame>
      <p:sp>
        <p:nvSpPr>
          <p:cNvPr id="58" name="타원 57">
            <a:extLst>
              <a:ext uri="{FF2B5EF4-FFF2-40B4-BE49-F238E27FC236}">
                <a16:creationId xmlns:a16="http://schemas.microsoft.com/office/drawing/2014/main" id="{5DCC52B9-71A2-FDC3-F0F8-327B17142FD9}"/>
              </a:ext>
            </a:extLst>
          </p:cNvPr>
          <p:cNvSpPr/>
          <p:nvPr/>
        </p:nvSpPr>
        <p:spPr>
          <a:xfrm>
            <a:off x="2335537" y="3138891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2" name="Label">
            <a:extLst>
              <a:ext uri="{FF2B5EF4-FFF2-40B4-BE49-F238E27FC236}">
                <a16:creationId xmlns:a16="http://schemas.microsoft.com/office/drawing/2014/main" id="{B3E0BFCC-1D0E-A5EA-2D27-622CE7AA570B}"/>
              </a:ext>
            </a:extLst>
          </p:cNvPr>
          <p:cNvSpPr txBox="1"/>
          <p:nvPr/>
        </p:nvSpPr>
        <p:spPr>
          <a:xfrm>
            <a:off x="3469955" y="1794483"/>
            <a:ext cx="2126131" cy="627864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600" b="1" i="0" dirty="0" err="1">
                <a:solidFill>
                  <a:srgbClr val="000000"/>
                </a:solidFill>
                <a:effectLst/>
                <a:latin typeface="ui-sans-serif"/>
              </a:rPr>
              <a:t>ITMan</a:t>
            </a:r>
            <a:r>
              <a:rPr lang="en-US" altLang="ko-KR" sz="3600" b="1" i="0" dirty="0">
                <a:solidFill>
                  <a:srgbClr val="000000"/>
                </a:solidFill>
                <a:effectLst/>
                <a:latin typeface="ui-sans-serif"/>
              </a:rPr>
              <a:t>-PC</a:t>
            </a:r>
            <a:endParaRPr lang="en-US" sz="36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1B17EB5-F402-071A-4FE5-0450A67ED1DA}"/>
              </a:ext>
            </a:extLst>
          </p:cNvPr>
          <p:cNvGraphicFramePr>
            <a:graphicFrameLocks noGrp="1"/>
          </p:cNvGraphicFramePr>
          <p:nvPr/>
        </p:nvGraphicFramePr>
        <p:xfrm>
          <a:off x="2673418" y="2493587"/>
          <a:ext cx="3585982" cy="2148834"/>
        </p:xfrm>
        <a:graphic>
          <a:graphicData uri="http://schemas.openxmlformats.org/drawingml/2006/table">
            <a:tbl>
              <a:tblPr firstRow="1" bandRow="1"/>
              <a:tblGrid>
                <a:gridCol w="1792991">
                  <a:extLst>
                    <a:ext uri="{9D8B030D-6E8A-4147-A177-3AD203B41FA5}">
                      <a16:colId xmlns:a16="http://schemas.microsoft.com/office/drawing/2014/main" val="2354388637"/>
                    </a:ext>
                  </a:extLst>
                </a:gridCol>
                <a:gridCol w="1792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50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그룹 이름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08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그룹 이미지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934053"/>
                  </a:ext>
                </a:extLst>
              </a:tr>
              <a:tr h="113866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설명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591861"/>
                  </a:ext>
                </a:extLst>
              </a:tr>
            </a:tbl>
          </a:graphicData>
        </a:graphic>
      </p:graphicFrame>
      <p:sp>
        <p:nvSpPr>
          <p:cNvPr id="6" name="Button">
            <a:extLst>
              <a:ext uri="{FF2B5EF4-FFF2-40B4-BE49-F238E27FC236}">
                <a16:creationId xmlns:a16="http://schemas.microsoft.com/office/drawing/2014/main" id="{1AC2F8CE-F2E6-E56B-9B0B-DA139A8406A3}"/>
              </a:ext>
            </a:extLst>
          </p:cNvPr>
          <p:cNvSpPr>
            <a:spLocks/>
          </p:cNvSpPr>
          <p:nvPr/>
        </p:nvSpPr>
        <p:spPr bwMode="auto">
          <a:xfrm>
            <a:off x="4242655" y="4873544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완료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FDDA4540-98BA-B111-6098-739D0BE58C1E}"/>
              </a:ext>
            </a:extLst>
          </p:cNvPr>
          <p:cNvSpPr/>
          <p:nvPr/>
        </p:nvSpPr>
        <p:spPr>
          <a:xfrm>
            <a:off x="3904774" y="4861685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0" name="Text Box">
            <a:extLst>
              <a:ext uri="{FF2B5EF4-FFF2-40B4-BE49-F238E27FC236}">
                <a16:creationId xmlns:a16="http://schemas.microsoft.com/office/drawing/2014/main" id="{51B93452-73F4-E7D4-CD10-99084B664C7F}"/>
              </a:ext>
            </a:extLst>
          </p:cNvPr>
          <p:cNvSpPr/>
          <p:nvPr/>
        </p:nvSpPr>
        <p:spPr>
          <a:xfrm>
            <a:off x="4467283" y="2620057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그룹 수정 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FA41645-079C-0E86-C551-03489FABD052}"/>
              </a:ext>
            </a:extLst>
          </p:cNvPr>
          <p:cNvSpPr/>
          <p:nvPr/>
        </p:nvSpPr>
        <p:spPr>
          <a:xfrm>
            <a:off x="4467283" y="3607940"/>
            <a:ext cx="1687736" cy="8990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0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오픈아이티 자산관리 그룹입니다</a:t>
            </a:r>
            <a:r>
              <a:rPr lang="en-US" altLang="ko-KR" sz="10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ko-KR" altLang="en-US" sz="1000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5BCB644A-5BEE-2661-50F2-7FBB579E69E1}"/>
              </a:ext>
            </a:extLst>
          </p:cNvPr>
          <p:cNvSpPr/>
          <p:nvPr/>
        </p:nvSpPr>
        <p:spPr>
          <a:xfrm>
            <a:off x="2335537" y="3940524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7" name="Button">
            <a:extLst>
              <a:ext uri="{FF2B5EF4-FFF2-40B4-BE49-F238E27FC236}">
                <a16:creationId xmlns:a16="http://schemas.microsoft.com/office/drawing/2014/main" id="{9511EB0B-838C-D0A5-2E5C-A79807AAE552}"/>
              </a:ext>
            </a:extLst>
          </p:cNvPr>
          <p:cNvSpPr>
            <a:spLocks/>
          </p:cNvSpPr>
          <p:nvPr/>
        </p:nvSpPr>
        <p:spPr bwMode="auto">
          <a:xfrm>
            <a:off x="4447005" y="3134822"/>
            <a:ext cx="684952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파일 찾기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97296850-C86C-5ABC-EDDB-F2B75AF230BC}"/>
              </a:ext>
            </a:extLst>
          </p:cNvPr>
          <p:cNvSpPr/>
          <p:nvPr/>
        </p:nvSpPr>
        <p:spPr>
          <a:xfrm>
            <a:off x="2335537" y="2605292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3C0F6E-7328-439D-7504-52929413F1D7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마이페이지 </a:t>
            </a:r>
            <a:r>
              <a:rPr lang="en-US" altLang="ko-KR" sz="1100" dirty="0"/>
              <a:t>&gt; </a:t>
            </a:r>
            <a:r>
              <a:rPr lang="ko-KR" altLang="en-US" sz="1100" dirty="0"/>
              <a:t>그룹관리 </a:t>
            </a:r>
            <a:r>
              <a:rPr lang="en-US" altLang="ko-KR" sz="1100" dirty="0"/>
              <a:t>&gt; </a:t>
            </a:r>
            <a:r>
              <a:rPr lang="ko-KR" altLang="en-US" sz="1100" dirty="0"/>
              <a:t>그룹 수정</a:t>
            </a:r>
          </a:p>
        </p:txBody>
      </p:sp>
    </p:spTree>
    <p:extLst>
      <p:ext uri="{BB962C8B-B14F-4D97-AF65-F5344CB8AC3E}">
        <p14:creationId xmlns:p14="http://schemas.microsoft.com/office/powerpoint/2010/main" val="5940276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2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서비스 이용약관</a:t>
            </a:r>
          </a:p>
        </p:txBody>
      </p:sp>
      <p:sp>
        <p:nvSpPr>
          <p:cNvPr id="37" name="Menu">
            <a:extLst>
              <a:ext uri="{FF2B5EF4-FFF2-40B4-BE49-F238E27FC236}">
                <a16:creationId xmlns:a16="http://schemas.microsoft.com/office/drawing/2014/main" id="{90FB8326-A0C9-5E3E-9B4B-B07C800A3A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Button">
            <a:extLst>
              <a:ext uri="{FF2B5EF4-FFF2-40B4-BE49-F238E27FC236}">
                <a16:creationId xmlns:a16="http://schemas.microsoft.com/office/drawing/2014/main" id="{09285AB3-433B-D705-DBCE-164D4E44794F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Button">
            <a:extLst>
              <a:ext uri="{FF2B5EF4-FFF2-40B4-BE49-F238E27FC236}">
                <a16:creationId xmlns:a16="http://schemas.microsoft.com/office/drawing/2014/main" id="{564883D3-854F-484F-5CA5-A488BB7D0F0D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FA28B08C-ECF1-1DA2-9262-A1864D13BF98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5E1B86BF-3CA1-B1D7-8D6A-B90E2B6BC0F0}"/>
              </a:ext>
            </a:extLst>
          </p:cNvPr>
          <p:cNvSpPr txBox="1"/>
          <p:nvPr/>
        </p:nvSpPr>
        <p:spPr>
          <a:xfrm>
            <a:off x="76246" y="1583176"/>
            <a:ext cx="3707166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 </a:t>
            </a:r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서비스 이용약관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471D461-40B1-4B1D-4C45-B89ABE8D1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84182"/>
              </p:ext>
            </p:extLst>
          </p:nvPr>
        </p:nvGraphicFramePr>
        <p:xfrm>
          <a:off x="8865027" y="630164"/>
          <a:ext cx="3412901" cy="123610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9782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115074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이용약관 내용 안내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097531F-73D8-93E4-4835-BC389AF974E8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마이페이지 </a:t>
            </a:r>
            <a:r>
              <a:rPr lang="en-US" altLang="ko-KR" sz="1100" dirty="0"/>
              <a:t>&gt; </a:t>
            </a:r>
            <a:r>
              <a:rPr lang="ko-KR" altLang="en-US" sz="1100" dirty="0"/>
              <a:t>서비스 이용약관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2E6B139-DDA6-E2FF-5E7E-81E36F7EC183}"/>
              </a:ext>
            </a:extLst>
          </p:cNvPr>
          <p:cNvSpPr/>
          <p:nvPr/>
        </p:nvSpPr>
        <p:spPr>
          <a:xfrm>
            <a:off x="463317" y="2290713"/>
            <a:ext cx="7869977" cy="29841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1000" dirty="0"/>
          </a:p>
        </p:txBody>
      </p:sp>
      <p:graphicFrame>
        <p:nvGraphicFramePr>
          <p:cNvPr id="3" name="개체 2">
            <a:extLst>
              <a:ext uri="{FF2B5EF4-FFF2-40B4-BE49-F238E27FC236}">
                <a16:creationId xmlns:a16="http://schemas.microsoft.com/office/drawing/2014/main" id="{E0B93F09-60A9-9933-20FB-494808B86D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652959"/>
              </p:ext>
            </p:extLst>
          </p:nvPr>
        </p:nvGraphicFramePr>
        <p:xfrm>
          <a:off x="600599" y="2657017"/>
          <a:ext cx="738188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포장기 셸 개체" showAsIcon="1" r:id="rId8" imgW="738000" imgH="486000" progId="Package">
                  <p:embed/>
                </p:oleObj>
              </mc:Choice>
              <mc:Fallback>
                <p:oleObj name="포장기 셸 개체" showAsIcon="1" r:id="rId8" imgW="738000" imgH="4860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0599" y="2657017"/>
                        <a:ext cx="738188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14576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Window" descr="&lt;SmartSettings&gt;&lt;SmartResize enabled=&quot;True&quot; minWidth=&quot;60&quot; minHeight=&quot;30&quot; /&gt;&lt;/SmartSettings&gt;">
            <a:extLst>
              <a:ext uri="{FF2B5EF4-FFF2-40B4-BE49-F238E27FC236}">
                <a16:creationId xmlns:a16="http://schemas.microsoft.com/office/drawing/2014/main" id="{E8710F4D-FD1D-BCFB-8363-7F8715B99C3F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>
          <a:xfrm>
            <a:off x="76249" y="772999"/>
            <a:ext cx="8741516" cy="6085001"/>
            <a:chOff x="595684" y="1261242"/>
            <a:chExt cx="6668464" cy="4352543"/>
          </a:xfrm>
        </p:grpSpPr>
        <p:sp>
          <p:nvSpPr>
            <p:cNvPr id="26" name="Window Body" descr="&lt;SmartSettings&gt;&lt;SmartResize anchorLeft=&quot;Absolute&quot; anchorTop=&quot;Absolute&quot; anchorRight=&quot;Absolute&quot; anchorBottom=&quot;Absolute&quot; /&gt;&lt;/SmartSettings&gt;">
              <a:extLst>
                <a:ext uri="{FF2B5EF4-FFF2-40B4-BE49-F238E27FC236}">
                  <a16:creationId xmlns:a16="http://schemas.microsoft.com/office/drawing/2014/main" id="{4535091A-054E-0FAF-1643-E9F831899F66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>
            <a:xfrm>
              <a:off x="595684" y="1431297"/>
              <a:ext cx="6668462" cy="418248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itle Bar" descr="&lt;SmartSettings&gt;&lt;SmartResize anchorLeft=&quot;Absolut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FA4E5888-B46F-7251-5617-1BDD6824727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595686" y="1261242"/>
              <a:ext cx="6668462" cy="170056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8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2286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dirty="0">
                  <a:solidFill>
                    <a:srgbClr val="5F5F5F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Window</a:t>
              </a:r>
            </a:p>
          </p:txBody>
        </p:sp>
        <p:sp>
          <p:nvSpPr>
            <p:cNvPr id="28" name="Close Button" descr="&lt;SmartSettings&gt;&lt;SmartResize anchorLeft=&quot;None&quot; anchorTop=&quot;Absolute&quot; anchorRight=&quot;Absolute&quot; anchorBottom=&quot;None&quot; /&gt;&lt;/SmartSettings&gt;">
              <a:extLst>
                <a:ext uri="{FF2B5EF4-FFF2-40B4-BE49-F238E27FC236}">
                  <a16:creationId xmlns:a16="http://schemas.microsoft.com/office/drawing/2014/main" id="{6BA858DB-7890-3ECD-4127-B9C0A0B24A7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7103277" y="1312204"/>
              <a:ext cx="75083" cy="68131"/>
            </a:xfrm>
            <a:custGeom>
              <a:avLst/>
              <a:gdLst>
                <a:gd name="T0" fmla="*/ 254 w 254"/>
                <a:gd name="T1" fmla="*/ 0 h 254"/>
                <a:gd name="T2" fmla="*/ 0 w 254"/>
                <a:gd name="T3" fmla="*/ 254 h 254"/>
                <a:gd name="T4" fmla="*/ 0 w 254"/>
                <a:gd name="T5" fmla="*/ 0 h 254"/>
                <a:gd name="T6" fmla="*/ 254 w 254"/>
                <a:gd name="T7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254">
                  <a:moveTo>
                    <a:pt x="254" y="0"/>
                  </a:moveTo>
                  <a:lnTo>
                    <a:pt x="0" y="254"/>
                  </a:lnTo>
                  <a:moveTo>
                    <a:pt x="0" y="0"/>
                  </a:moveTo>
                  <a:lnTo>
                    <a:pt x="254" y="254"/>
                  </a:lnTo>
                </a:path>
              </a:pathLst>
            </a:custGeom>
            <a:noFill/>
            <a:ln w="9525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C2643B67-8087-1CB9-1C60-BC10FCAFF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945970"/>
              </p:ext>
            </p:extLst>
          </p:nvPr>
        </p:nvGraphicFramePr>
        <p:xfrm>
          <a:off x="2599997" y="3166502"/>
          <a:ext cx="3961163" cy="367137"/>
        </p:xfrm>
        <a:graphic>
          <a:graphicData uri="http://schemas.openxmlformats.org/drawingml/2006/table">
            <a:tbl>
              <a:tblPr firstRow="1" bandRow="1"/>
              <a:tblGrid>
                <a:gridCol w="1224080">
                  <a:extLst>
                    <a:ext uri="{9D8B030D-6E8A-4147-A177-3AD203B41FA5}">
                      <a16:colId xmlns:a16="http://schemas.microsoft.com/office/drawing/2014/main" val="489853804"/>
                    </a:ext>
                  </a:extLst>
                </a:gridCol>
                <a:gridCol w="2129227">
                  <a:extLst>
                    <a:ext uri="{9D8B030D-6E8A-4147-A177-3AD203B41FA5}">
                      <a16:colId xmlns:a16="http://schemas.microsoft.com/office/drawing/2014/main" val="200407357"/>
                    </a:ext>
                  </a:extLst>
                </a:gridCol>
                <a:gridCol w="607856">
                  <a:extLst>
                    <a:ext uri="{9D8B030D-6E8A-4147-A177-3AD203B41FA5}">
                      <a16:colId xmlns:a16="http://schemas.microsoft.com/office/drawing/2014/main" val="456399562"/>
                    </a:ext>
                  </a:extLst>
                </a:gridCol>
              </a:tblGrid>
              <a:tr h="36713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1" noProof="1">
                          <a:solidFill>
                            <a:srgbClr val="5F5F5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비밀번호</a:t>
                      </a:r>
                      <a:endParaRPr lang="en-US" sz="1400" b="1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altLang="ko-KR" sz="1400" b="0" noProof="1">
                        <a:solidFill>
                          <a:srgbClr val="5F5F5F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055498"/>
                  </a:ext>
                </a:extLst>
              </a:tr>
            </a:tbl>
          </a:graphicData>
        </a:graphic>
      </p:graphicFrame>
      <p:sp>
        <p:nvSpPr>
          <p:cNvPr id="41" name="제목 1">
            <a:extLst>
              <a:ext uri="{FF2B5EF4-FFF2-40B4-BE49-F238E27FC236}">
                <a16:creationId xmlns:a16="http://schemas.microsoft.com/office/drawing/2014/main" id="{16920CC9-DCE7-0EF6-E020-13D20B0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9" y="87891"/>
            <a:ext cx="7267231" cy="667412"/>
          </a:xfrm>
        </p:spPr>
        <p:txBody>
          <a:bodyPr>
            <a:normAutofit/>
          </a:bodyPr>
          <a:lstStyle/>
          <a:p>
            <a:r>
              <a:rPr lang="ko-KR" altLang="en-US" sz="3600" b="1" dirty="0"/>
              <a:t>계정탈퇴</a:t>
            </a:r>
          </a:p>
        </p:txBody>
      </p:sp>
      <p:sp>
        <p:nvSpPr>
          <p:cNvPr id="37" name="Menu">
            <a:extLst>
              <a:ext uri="{FF2B5EF4-FFF2-40B4-BE49-F238E27FC236}">
                <a16:creationId xmlns:a16="http://schemas.microsoft.com/office/drawing/2014/main" id="{90FB8326-A0C9-5E3E-9B4B-B07C800A3A5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09318" y="1141853"/>
            <a:ext cx="254000" cy="161864"/>
          </a:xfrm>
          <a:custGeom>
            <a:avLst/>
            <a:gdLst>
              <a:gd name="T0" fmla="*/ 0 w 667"/>
              <a:gd name="T1" fmla="*/ 0 h 426"/>
              <a:gd name="T2" fmla="*/ 0 w 667"/>
              <a:gd name="T3" fmla="*/ 26 h 426"/>
              <a:gd name="T4" fmla="*/ 667 w 667"/>
              <a:gd name="T5" fmla="*/ 26 h 426"/>
              <a:gd name="T6" fmla="*/ 667 w 667"/>
              <a:gd name="T7" fmla="*/ 0 h 426"/>
              <a:gd name="T8" fmla="*/ 0 w 667"/>
              <a:gd name="T9" fmla="*/ 0 h 426"/>
              <a:gd name="T10" fmla="*/ 0 w 667"/>
              <a:gd name="T11" fmla="*/ 200 h 426"/>
              <a:gd name="T12" fmla="*/ 0 w 667"/>
              <a:gd name="T13" fmla="*/ 226 h 426"/>
              <a:gd name="T14" fmla="*/ 667 w 667"/>
              <a:gd name="T15" fmla="*/ 226 h 426"/>
              <a:gd name="T16" fmla="*/ 667 w 667"/>
              <a:gd name="T17" fmla="*/ 200 h 426"/>
              <a:gd name="T18" fmla="*/ 0 w 667"/>
              <a:gd name="T19" fmla="*/ 200 h 426"/>
              <a:gd name="T20" fmla="*/ 0 w 667"/>
              <a:gd name="T21" fmla="*/ 400 h 426"/>
              <a:gd name="T22" fmla="*/ 0 w 667"/>
              <a:gd name="T23" fmla="*/ 426 h 426"/>
              <a:gd name="T24" fmla="*/ 667 w 667"/>
              <a:gd name="T25" fmla="*/ 426 h 426"/>
              <a:gd name="T26" fmla="*/ 667 w 667"/>
              <a:gd name="T27" fmla="*/ 400 h 426"/>
              <a:gd name="T28" fmla="*/ 0 w 667"/>
              <a:gd name="T29" fmla="*/ 40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67" h="426">
                <a:moveTo>
                  <a:pt x="0" y="0"/>
                </a:moveTo>
                <a:lnTo>
                  <a:pt x="0" y="26"/>
                </a:lnTo>
                <a:lnTo>
                  <a:pt x="667" y="26"/>
                </a:lnTo>
                <a:lnTo>
                  <a:pt x="667" y="0"/>
                </a:lnTo>
                <a:lnTo>
                  <a:pt x="0" y="0"/>
                </a:lnTo>
                <a:close/>
                <a:moveTo>
                  <a:pt x="0" y="200"/>
                </a:moveTo>
                <a:lnTo>
                  <a:pt x="0" y="226"/>
                </a:lnTo>
                <a:lnTo>
                  <a:pt x="667" y="226"/>
                </a:lnTo>
                <a:lnTo>
                  <a:pt x="667" y="200"/>
                </a:lnTo>
                <a:lnTo>
                  <a:pt x="0" y="200"/>
                </a:lnTo>
                <a:close/>
                <a:moveTo>
                  <a:pt x="0" y="400"/>
                </a:moveTo>
                <a:lnTo>
                  <a:pt x="0" y="426"/>
                </a:lnTo>
                <a:lnTo>
                  <a:pt x="667" y="426"/>
                </a:lnTo>
                <a:lnTo>
                  <a:pt x="667" y="400"/>
                </a:lnTo>
                <a:lnTo>
                  <a:pt x="0" y="400"/>
                </a:lnTo>
                <a:close/>
              </a:path>
            </a:pathLst>
          </a:custGeom>
          <a:solidFill>
            <a:srgbClr val="5F5F5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Button">
            <a:extLst>
              <a:ext uri="{FF2B5EF4-FFF2-40B4-BE49-F238E27FC236}">
                <a16:creationId xmlns:a16="http://schemas.microsoft.com/office/drawing/2014/main" id="{09285AB3-433B-D705-DBCE-164D4E44794F}"/>
              </a:ext>
            </a:extLst>
          </p:cNvPr>
          <p:cNvSpPr>
            <a:spLocks/>
          </p:cNvSpPr>
          <p:nvPr/>
        </p:nvSpPr>
        <p:spPr bwMode="auto">
          <a:xfrm>
            <a:off x="5764848" y="1113632"/>
            <a:ext cx="667884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로그아웃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Button">
            <a:extLst>
              <a:ext uri="{FF2B5EF4-FFF2-40B4-BE49-F238E27FC236}">
                <a16:creationId xmlns:a16="http://schemas.microsoft.com/office/drawing/2014/main" id="{564883D3-854F-484F-5CA5-A488BB7D0F0D}"/>
              </a:ext>
            </a:extLst>
          </p:cNvPr>
          <p:cNvSpPr>
            <a:spLocks/>
          </p:cNvSpPr>
          <p:nvPr/>
        </p:nvSpPr>
        <p:spPr bwMode="auto">
          <a:xfrm>
            <a:off x="6561160" y="1113631"/>
            <a:ext cx="813621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마이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Button">
            <a:extLst>
              <a:ext uri="{FF2B5EF4-FFF2-40B4-BE49-F238E27FC236}">
                <a16:creationId xmlns:a16="http://schemas.microsoft.com/office/drawing/2014/main" id="{FA28B08C-ECF1-1DA2-9262-A1864D13BF98}"/>
              </a:ext>
            </a:extLst>
          </p:cNvPr>
          <p:cNvSpPr>
            <a:spLocks/>
          </p:cNvSpPr>
          <p:nvPr/>
        </p:nvSpPr>
        <p:spPr bwMode="auto">
          <a:xfrm>
            <a:off x="7495880" y="1113631"/>
            <a:ext cx="1103285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전체 그룹 페이지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abel">
            <a:extLst>
              <a:ext uri="{FF2B5EF4-FFF2-40B4-BE49-F238E27FC236}">
                <a16:creationId xmlns:a16="http://schemas.microsoft.com/office/drawing/2014/main" id="{5E1B86BF-3CA1-B1D7-8D6A-B90E2B6BC0F0}"/>
              </a:ext>
            </a:extLst>
          </p:cNvPr>
          <p:cNvSpPr txBox="1"/>
          <p:nvPr/>
        </p:nvSpPr>
        <p:spPr>
          <a:xfrm>
            <a:off x="76246" y="1583176"/>
            <a:ext cx="3707166" cy="381643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&lt; </a:t>
            </a:r>
            <a:r>
              <a:rPr lang="ko-KR" altLang="en-US" sz="2000" b="1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계정탈퇴</a:t>
            </a:r>
            <a:endParaRPr lang="en-US" sz="2000" b="1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18A15CD1-4313-180C-DBAC-82FBAF5B9D57}"/>
              </a:ext>
            </a:extLst>
          </p:cNvPr>
          <p:cNvSpPr/>
          <p:nvPr/>
        </p:nvSpPr>
        <p:spPr>
          <a:xfrm>
            <a:off x="2298732" y="3186876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471D461-40B1-4B1D-4C45-B89ABE8D1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769345"/>
              </p:ext>
            </p:extLst>
          </p:nvPr>
        </p:nvGraphicFramePr>
        <p:xfrm>
          <a:off x="8865027" y="630164"/>
          <a:ext cx="3412901" cy="225019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97827">
                  <a:extLst>
                    <a:ext uri="{9D8B030D-6E8A-4147-A177-3AD203B41FA5}">
                      <a16:colId xmlns:a16="http://schemas.microsoft.com/office/drawing/2014/main" val="1933612152"/>
                    </a:ext>
                  </a:extLst>
                </a:gridCol>
                <a:gridCol w="3115074">
                  <a:extLst>
                    <a:ext uri="{9D8B030D-6E8A-4147-A177-3AD203B41FA5}">
                      <a16:colId xmlns:a16="http://schemas.microsoft.com/office/drawing/2014/main" val="1793398236"/>
                    </a:ext>
                  </a:extLst>
                </a:gridCol>
              </a:tblGrid>
              <a:tr h="1287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no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description</a:t>
                      </a:r>
                      <a:endParaRPr lang="ko-KR" altLang="en-U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892847"/>
                  </a:ext>
                </a:extLst>
              </a:tr>
              <a:tr h="4100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1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/>
                        <a:t>비밀번호 입력란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819516"/>
                  </a:ext>
                </a:extLst>
              </a:tr>
              <a:tr h="3770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2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탈퇴 안내 문구</a:t>
                      </a:r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3991677"/>
                  </a:ext>
                </a:extLst>
              </a:tr>
              <a:tr h="8246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/>
                        <a:t>3</a:t>
                      </a:r>
                      <a:endParaRPr lang="ko-KR" alt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/>
                        <a:t>회원 탈퇴 버튼</a:t>
                      </a:r>
                      <a:endParaRPr lang="en-US" altLang="ko-KR" sz="1050" dirty="0"/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비밀번호가 일치하지 않으면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A</a:t>
                      </a:r>
                    </a:p>
                    <a:p>
                      <a:pPr latinLnBrk="1"/>
                      <a:r>
                        <a:rPr lang="en-US" altLang="ko-KR" sz="1050" dirty="0"/>
                        <a:t> - </a:t>
                      </a:r>
                      <a:r>
                        <a:rPr lang="ko-KR" altLang="en-US" sz="1050" dirty="0"/>
                        <a:t>비밀번호가 일치하면 재확인 </a:t>
                      </a:r>
                      <a:r>
                        <a:rPr lang="ko-KR" altLang="en-US" sz="1050" dirty="0" err="1"/>
                        <a:t>일림창</a:t>
                      </a:r>
                      <a:r>
                        <a:rPr lang="ko-KR" altLang="en-US" sz="1050" dirty="0"/>
                        <a:t> </a:t>
                      </a:r>
                      <a:r>
                        <a:rPr lang="en-US" altLang="ko-KR" sz="1050" dirty="0"/>
                        <a:t>– B(</a:t>
                      </a:r>
                      <a:r>
                        <a:rPr lang="ko-KR" altLang="en-US" sz="1050" dirty="0"/>
                        <a:t>확인하면 탈퇴 안내 </a:t>
                      </a:r>
                      <a:r>
                        <a:rPr lang="ko-KR" altLang="en-US" sz="1050" dirty="0" err="1"/>
                        <a:t>알림창</a:t>
                      </a:r>
                      <a:r>
                        <a:rPr lang="en-US" altLang="ko-KR" sz="1050" dirty="0"/>
                        <a:t>, </a:t>
                      </a:r>
                      <a:r>
                        <a:rPr lang="ko-KR" altLang="en-US" sz="1050" dirty="0"/>
                        <a:t>계정 </a:t>
                      </a:r>
                      <a:r>
                        <a:rPr lang="ko-KR" altLang="en-US" sz="1050" dirty="0" err="1"/>
                        <a:t>탈퇴되고</a:t>
                      </a:r>
                      <a:r>
                        <a:rPr lang="ko-KR" altLang="en-US" sz="1050" dirty="0"/>
                        <a:t> 메인 화면으로 이동 </a:t>
                      </a:r>
                      <a:r>
                        <a:rPr lang="en-US" altLang="ko-KR" sz="1050" dirty="0"/>
                        <a:t>– C)</a:t>
                      </a:r>
                    </a:p>
                    <a:p>
                      <a:pPr latinLnBrk="1"/>
                      <a:endParaRPr lang="en-US" altLang="ko-KR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20760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097531F-73D8-93E4-4835-BC389AF974E8}"/>
              </a:ext>
            </a:extLst>
          </p:cNvPr>
          <p:cNvSpPr txBox="1"/>
          <p:nvPr/>
        </p:nvSpPr>
        <p:spPr>
          <a:xfrm>
            <a:off x="744718" y="755303"/>
            <a:ext cx="27419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마이페이지</a:t>
            </a:r>
            <a:r>
              <a:rPr lang="en-US" altLang="ko-KR" sz="1100" dirty="0"/>
              <a:t> &gt; </a:t>
            </a:r>
            <a:r>
              <a:rPr lang="ko-KR" altLang="en-US" sz="1100" dirty="0"/>
              <a:t>계정탈퇴</a:t>
            </a:r>
          </a:p>
        </p:txBody>
      </p:sp>
      <p:sp>
        <p:nvSpPr>
          <p:cNvPr id="21" name="Button">
            <a:extLst>
              <a:ext uri="{FF2B5EF4-FFF2-40B4-BE49-F238E27FC236}">
                <a16:creationId xmlns:a16="http://schemas.microsoft.com/office/drawing/2014/main" id="{77CB808D-D6A3-9D7A-35B5-CDE679987190}"/>
              </a:ext>
            </a:extLst>
          </p:cNvPr>
          <p:cNvSpPr>
            <a:spLocks/>
          </p:cNvSpPr>
          <p:nvPr/>
        </p:nvSpPr>
        <p:spPr bwMode="auto">
          <a:xfrm>
            <a:off x="3709864" y="4120578"/>
            <a:ext cx="1133494" cy="35492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회원 탈퇴</a:t>
            </a:r>
            <a:endParaRPr lang="en-US" sz="16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 Box">
            <a:extLst>
              <a:ext uri="{FF2B5EF4-FFF2-40B4-BE49-F238E27FC236}">
                <a16:creationId xmlns:a16="http://schemas.microsoft.com/office/drawing/2014/main" id="{831E6843-0D43-DBDB-38AD-26813CC05AB5}"/>
              </a:ext>
            </a:extLst>
          </p:cNvPr>
          <p:cNvSpPr/>
          <p:nvPr/>
        </p:nvSpPr>
        <p:spPr>
          <a:xfrm>
            <a:off x="3736710" y="3226558"/>
            <a:ext cx="1687736" cy="241092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50800" rIns="91440" bIns="508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Text Box</a:t>
            </a:r>
          </a:p>
        </p:txBody>
      </p:sp>
      <p:sp>
        <p:nvSpPr>
          <p:cNvPr id="3" name="Label">
            <a:extLst>
              <a:ext uri="{FF2B5EF4-FFF2-40B4-BE49-F238E27FC236}">
                <a16:creationId xmlns:a16="http://schemas.microsoft.com/office/drawing/2014/main" id="{33523A5A-232C-D3A5-FB8A-EF418113C8DD}"/>
              </a:ext>
            </a:extLst>
          </p:cNvPr>
          <p:cNvSpPr txBox="1"/>
          <p:nvPr/>
        </p:nvSpPr>
        <p:spPr>
          <a:xfrm>
            <a:off x="2599994" y="3611111"/>
            <a:ext cx="3961163" cy="258532"/>
          </a:xfrm>
          <a:prstGeom prst="rect">
            <a:avLst/>
          </a:prstGeom>
          <a:noFill/>
        </p:spPr>
        <p:txBody>
          <a:bodyPr wrap="square" lIns="73152" tIns="36576" rIns="73152" bIns="36576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2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계정 탈퇴 시 복구가 불가능합니다</a:t>
            </a:r>
            <a:r>
              <a:rPr lang="en-US" altLang="ko-KR" sz="12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n-US" sz="12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9C25E36F-6D17-A9C9-E20D-4C119F30C0CD}"/>
              </a:ext>
            </a:extLst>
          </p:cNvPr>
          <p:cNvSpPr/>
          <p:nvPr/>
        </p:nvSpPr>
        <p:spPr>
          <a:xfrm>
            <a:off x="2345993" y="3623449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73E63E76-AE3E-9DE4-3569-08EBBA631051}"/>
              </a:ext>
            </a:extLst>
          </p:cNvPr>
          <p:cNvSpPr/>
          <p:nvPr/>
        </p:nvSpPr>
        <p:spPr>
          <a:xfrm>
            <a:off x="3408599" y="4177553"/>
            <a:ext cx="254000" cy="2338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F45A83D-B40B-ADFD-B290-5BB2FDF2F267}"/>
              </a:ext>
            </a:extLst>
          </p:cNvPr>
          <p:cNvSpPr/>
          <p:nvPr/>
        </p:nvSpPr>
        <p:spPr>
          <a:xfrm>
            <a:off x="9084902" y="5125570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 err="1"/>
              <a:t>탈퇴되었습니다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0" name="Button">
            <a:extLst>
              <a:ext uri="{FF2B5EF4-FFF2-40B4-BE49-F238E27FC236}">
                <a16:creationId xmlns:a16="http://schemas.microsoft.com/office/drawing/2014/main" id="{10DA1380-91DF-9F2B-B568-4D03A0FEF0EE}"/>
              </a:ext>
            </a:extLst>
          </p:cNvPr>
          <p:cNvSpPr>
            <a:spLocks/>
          </p:cNvSpPr>
          <p:nvPr/>
        </p:nvSpPr>
        <p:spPr bwMode="auto">
          <a:xfrm>
            <a:off x="10258540" y="6284308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3E678617-15D4-3D44-2816-7F2102F6F292}"/>
              </a:ext>
            </a:extLst>
          </p:cNvPr>
          <p:cNvSpPr/>
          <p:nvPr/>
        </p:nvSpPr>
        <p:spPr>
          <a:xfrm>
            <a:off x="9045512" y="512051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CD29B9D-75E0-CE54-2E5C-F649032F4A58}"/>
              </a:ext>
            </a:extLst>
          </p:cNvPr>
          <p:cNvSpPr/>
          <p:nvPr/>
        </p:nvSpPr>
        <p:spPr>
          <a:xfrm>
            <a:off x="9084902" y="3191930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비밀번호가 </a:t>
            </a:r>
            <a:endParaRPr lang="en-US" altLang="ko-KR" sz="1400" dirty="0"/>
          </a:p>
          <a:p>
            <a:pPr algn="ctr"/>
            <a:r>
              <a:rPr lang="ko-KR" altLang="en-US" sz="1400" dirty="0"/>
              <a:t>일치하지 않습니다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14" name="Button">
            <a:extLst>
              <a:ext uri="{FF2B5EF4-FFF2-40B4-BE49-F238E27FC236}">
                <a16:creationId xmlns:a16="http://schemas.microsoft.com/office/drawing/2014/main" id="{48C9D733-4182-CA47-FBE0-B833E1AA1F32}"/>
              </a:ext>
            </a:extLst>
          </p:cNvPr>
          <p:cNvSpPr>
            <a:spLocks/>
          </p:cNvSpPr>
          <p:nvPr/>
        </p:nvSpPr>
        <p:spPr bwMode="auto">
          <a:xfrm>
            <a:off x="10258540" y="4350669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5BCE59A-A574-2E27-1AEE-A40DCF1E19F7}"/>
              </a:ext>
            </a:extLst>
          </p:cNvPr>
          <p:cNvSpPr/>
          <p:nvPr/>
        </p:nvSpPr>
        <p:spPr>
          <a:xfrm>
            <a:off x="9045512" y="318687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</a:t>
            </a:r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9AC87E-744C-B74F-E094-27D4DB1627A2}"/>
              </a:ext>
            </a:extLst>
          </p:cNvPr>
          <p:cNvSpPr/>
          <p:nvPr/>
        </p:nvSpPr>
        <p:spPr>
          <a:xfrm>
            <a:off x="6168742" y="5125570"/>
            <a:ext cx="2743200" cy="15498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dirty="0"/>
              <a:t>정말 </a:t>
            </a:r>
            <a:r>
              <a:rPr lang="ko-KR" altLang="en-US" sz="1400" dirty="0" err="1"/>
              <a:t>탈퇴하시겠습니까</a:t>
            </a:r>
            <a:r>
              <a:rPr lang="en-US" altLang="ko-KR" sz="1400" dirty="0"/>
              <a:t>?</a:t>
            </a:r>
            <a:endParaRPr lang="ko-KR" altLang="en-US" sz="1400" dirty="0"/>
          </a:p>
        </p:txBody>
      </p:sp>
      <p:sp>
        <p:nvSpPr>
          <p:cNvPr id="29" name="Button">
            <a:extLst>
              <a:ext uri="{FF2B5EF4-FFF2-40B4-BE49-F238E27FC236}">
                <a16:creationId xmlns:a16="http://schemas.microsoft.com/office/drawing/2014/main" id="{F52994F8-BA46-A4F8-A9F0-9ECD28E21A4C}"/>
              </a:ext>
            </a:extLst>
          </p:cNvPr>
          <p:cNvSpPr>
            <a:spLocks/>
          </p:cNvSpPr>
          <p:nvPr/>
        </p:nvSpPr>
        <p:spPr bwMode="auto">
          <a:xfrm>
            <a:off x="7646088" y="6284308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확인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433DEC8C-6E36-4AD0-A106-D43D4F149BB1}"/>
              </a:ext>
            </a:extLst>
          </p:cNvPr>
          <p:cNvSpPr/>
          <p:nvPr/>
        </p:nvSpPr>
        <p:spPr>
          <a:xfrm>
            <a:off x="6129352" y="5120516"/>
            <a:ext cx="254000" cy="2338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</a:t>
            </a:r>
            <a:endParaRPr lang="ko-KR" altLang="en-US" dirty="0"/>
          </a:p>
        </p:txBody>
      </p:sp>
      <p:sp>
        <p:nvSpPr>
          <p:cNvPr id="31" name="Button">
            <a:extLst>
              <a:ext uri="{FF2B5EF4-FFF2-40B4-BE49-F238E27FC236}">
                <a16:creationId xmlns:a16="http://schemas.microsoft.com/office/drawing/2014/main" id="{F9133E3B-EE5D-AB6C-CB93-FF25BF5A6E3D}"/>
              </a:ext>
            </a:extLst>
          </p:cNvPr>
          <p:cNvSpPr>
            <a:spLocks/>
          </p:cNvSpPr>
          <p:nvPr/>
        </p:nvSpPr>
        <p:spPr bwMode="auto">
          <a:xfrm>
            <a:off x="7084965" y="6284308"/>
            <a:ext cx="427553" cy="241995"/>
          </a:xfrm>
          <a:prstGeom prst="roundRect">
            <a:avLst>
              <a:gd name="adj" fmla="val 8776"/>
            </a:avLst>
          </a:prstGeom>
          <a:solidFill>
            <a:srgbClr val="FFFFFF"/>
          </a:solidFill>
          <a:ln w="6350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900" dirty="0">
                <a:solidFill>
                  <a:srgbClr val="5F5F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취소</a:t>
            </a:r>
            <a:endParaRPr lang="en-US" sz="900" dirty="0">
              <a:solidFill>
                <a:srgbClr val="5F5F5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6197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pB7OQZHgnaewXn4YSr5hAa7FaLRw5ANOJuQ+mlcMxMA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pB7OQZHgnaewXn4YSr5hAa7FaLRw5ANOJuQ+mlcMxMA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pB7OQZHgnaewXn4YSr5hAa7FaLRw5ANOJuQ+mlcMxMA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N7MUEPNgwxkfw/mn49aXM1MVoDi0lKPDGg5VMYemQVg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pB7OQZHgnaewXn4YSr5hAa7FaLRw5ANOJuQ+mlcMxMA=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znRgHpYmis/JB0HS+8o+Rfupj29ApZfvniaEzwGtDgk=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9wopQLiFqshpeun3s/hmKi76belQTI0X7/cvUpku+KY=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pB7OQZHgnaewXn4YSr5hAa7FaLRw5ANOJuQ+mlcMxMA=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YNCVjCPV1IzMKXKl9/fgBjVQoFrENqHg4RSYVydCDrE=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tiX7aZ7GwQjITdxWwnm/5fOBSgxW4ED4OLPXaqT+tr8=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ZU/W0IqlvXPkJ37/hSWg5jSIFh0KZmI7sT1syyiYH8=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SB3bqgv5ghGJknk/m+/9EdPMDkanH9eNosaoBtCx42Q=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ETTINGSHASH" val="xscEFkRiZvbxLfN1YzQGPp4nKBgtuPrjp3QiTCcMWwM=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4195</TotalTime>
  <Words>4945</Words>
  <Application>Microsoft Office PowerPoint</Application>
  <PresentationFormat>와이드스크린</PresentationFormat>
  <Paragraphs>2245</Paragraphs>
  <Slides>53</Slides>
  <Notes>36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53</vt:i4>
      </vt:variant>
    </vt:vector>
  </HeadingPairs>
  <TitlesOfParts>
    <vt:vector size="59" baseType="lpstr">
      <vt:lpstr>ui-sans-serif</vt:lpstr>
      <vt:lpstr>맑은 고딕</vt:lpstr>
      <vt:lpstr>Arial</vt:lpstr>
      <vt:lpstr>Segoe UI</vt:lpstr>
      <vt:lpstr>Office 테마</vt:lpstr>
      <vt:lpstr>포장기 셸 개체</vt:lpstr>
      <vt:lpstr>자산 관리 프로그램</vt:lpstr>
      <vt:lpstr>단계 분리</vt:lpstr>
      <vt:lpstr>PowerPoint 프레젠테이션</vt:lpstr>
      <vt:lpstr>PowerPoint 프레젠테이션</vt:lpstr>
      <vt:lpstr>로그인</vt:lpstr>
      <vt:lpstr>회원가입1</vt:lpstr>
      <vt:lpstr>회원가입2</vt:lpstr>
      <vt:lpstr>회원가입3</vt:lpstr>
      <vt:lpstr>이메일 찾기1</vt:lpstr>
      <vt:lpstr>이메일 찾기2</vt:lpstr>
      <vt:lpstr>비밀번호 찾기</vt:lpstr>
      <vt:lpstr>비밀번호 찾기2</vt:lpstr>
      <vt:lpstr>비밀번호 찾기3</vt:lpstr>
      <vt:lpstr>PowerPoint 프레젠테이션</vt:lpstr>
      <vt:lpstr>그룹 생성 </vt:lpstr>
      <vt:lpstr>그룹 상단 </vt:lpstr>
      <vt:lpstr>그룹 메인 페이지1(대시보드) </vt:lpstr>
      <vt:lpstr>자산 관리</vt:lpstr>
      <vt:lpstr>자산 관리 페이지</vt:lpstr>
      <vt:lpstr>자산 상세 페이지1</vt:lpstr>
      <vt:lpstr>자산 상세 페이지2</vt:lpstr>
      <vt:lpstr>자산 상세 페이지3</vt:lpstr>
      <vt:lpstr>PowerPoint 프레젠테이션</vt:lpstr>
      <vt:lpstr>직원 관리</vt:lpstr>
      <vt:lpstr>PowerPoint 프레젠테이션</vt:lpstr>
      <vt:lpstr>PowerPoint 프레젠테이션</vt:lpstr>
      <vt:lpstr>PowerPoint 프레젠테이션</vt:lpstr>
      <vt:lpstr>PowerPoint 프레젠테이션</vt:lpstr>
      <vt:lpstr>부서 코드 관리</vt:lpstr>
      <vt:lpstr>PowerPoint 프레젠테이션</vt:lpstr>
      <vt:lpstr>PowerPoint 프레젠테이션</vt:lpstr>
      <vt:lpstr>직위 코드 관리</vt:lpstr>
      <vt:lpstr>PowerPoint 프레젠테이션</vt:lpstr>
      <vt:lpstr>구매처 코드 관리</vt:lpstr>
      <vt:lpstr>PowerPoint 프레젠테이션</vt:lpstr>
      <vt:lpstr>위치 코드 관리</vt:lpstr>
      <vt:lpstr>PowerPoint 프레젠테이션</vt:lpstr>
      <vt:lpstr>자산 상태 코드 관리</vt:lpstr>
      <vt:lpstr>PowerPoint 프레젠테이션</vt:lpstr>
      <vt:lpstr>직원 상태 코드 관리</vt:lpstr>
      <vt:lpstr>PowerPoint 프레젠테이션</vt:lpstr>
      <vt:lpstr>자산 히스토리</vt:lpstr>
      <vt:lpstr>PowerPoint 프레젠테이션</vt:lpstr>
      <vt:lpstr>자산 히스토리 상세 페이지</vt:lpstr>
      <vt:lpstr>시스템 히스토리</vt:lpstr>
      <vt:lpstr>PowerPoint 프레젠테이션</vt:lpstr>
      <vt:lpstr>마이페이지</vt:lpstr>
      <vt:lpstr>마이페이지</vt:lpstr>
      <vt:lpstr>비밀번호 변경</vt:lpstr>
      <vt:lpstr>그룹관리</vt:lpstr>
      <vt:lpstr>그룹 수정 </vt:lpstr>
      <vt:lpstr>서비스 이용약관</vt:lpstr>
      <vt:lpstr>계정탈퇴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컴퓨터 관리 프로그램</dc:title>
  <dc:creator>윤아현</dc:creator>
  <cp:lastModifiedBy>sphong</cp:lastModifiedBy>
  <cp:revision>48</cp:revision>
  <dcterms:created xsi:type="dcterms:W3CDTF">2022-10-11T08:29:19Z</dcterms:created>
  <dcterms:modified xsi:type="dcterms:W3CDTF">2025-04-04T01:38:21Z</dcterms:modified>
</cp:coreProperties>
</file>