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99" r:id="rId4"/>
    <p:sldId id="324" r:id="rId5"/>
    <p:sldId id="323" r:id="rId6"/>
    <p:sldId id="325" r:id="rId7"/>
    <p:sldId id="326" r:id="rId8"/>
    <p:sldId id="328" r:id="rId9"/>
    <p:sldId id="301" r:id="rId10"/>
    <p:sldId id="329" r:id="rId11"/>
    <p:sldId id="330" r:id="rId12"/>
    <p:sldId id="331" r:id="rId13"/>
    <p:sldId id="333" r:id="rId14"/>
    <p:sldId id="332" r:id="rId15"/>
    <p:sldId id="334" r:id="rId16"/>
    <p:sldId id="335" r:id="rId17"/>
    <p:sldId id="336" r:id="rId18"/>
    <p:sldId id="337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보통 스타일 2 - 강조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465" autoAdjust="0"/>
    <p:restoredTop sz="94660"/>
  </p:normalViewPr>
  <p:slideViewPr>
    <p:cSldViewPr snapToGrid="0">
      <p:cViewPr varScale="1">
        <p:scale>
          <a:sx n="68" d="100"/>
          <a:sy n="68" d="100"/>
        </p:scale>
        <p:origin x="600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4212" y="685799"/>
            <a:ext cx="8001000" cy="2971801"/>
          </a:xfrm>
        </p:spPr>
        <p:txBody>
          <a:bodyPr anchor="b">
            <a:normAutofit/>
          </a:bodyPr>
          <a:lstStyle>
            <a:lvl1pPr algn="l">
              <a:defRPr sz="4800">
                <a:effectLst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4212" y="3843867"/>
            <a:ext cx="6400800" cy="1947333"/>
          </a:xfrm>
        </p:spPr>
        <p:txBody>
          <a:bodyPr anchor="t">
            <a:normAutofit/>
          </a:bodyPr>
          <a:lstStyle>
            <a:lvl1pPr marL="0" indent="0" algn="l">
              <a:buNone/>
              <a:defRPr sz="21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ko-KR" altLang="en-US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 flipH="1">
            <a:off x="8228012" y="8467"/>
            <a:ext cx="3810000" cy="3810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flipH="1">
            <a:off x="6108170" y="91545"/>
            <a:ext cx="6080655" cy="6080655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 flipH="1">
            <a:off x="7235825" y="228600"/>
            <a:ext cx="4953000" cy="4953000"/>
          </a:xfrm>
          <a:prstGeom prst="line">
            <a:avLst/>
          </a:prstGeom>
          <a:ln w="1270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H="1">
            <a:off x="7335837" y="32278"/>
            <a:ext cx="4852989" cy="485298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 flipH="1">
            <a:off x="7845426" y="609601"/>
            <a:ext cx="4343399" cy="4343399"/>
          </a:xfrm>
          <a:prstGeom prst="line">
            <a:avLst/>
          </a:prstGeom>
          <a:ln w="31750"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1" y="2006600"/>
            <a:ext cx="8534401" cy="2281600"/>
          </a:xfrm>
        </p:spPr>
        <p:txBody>
          <a:bodyPr anchor="b">
            <a:normAutofit/>
          </a:bodyPr>
          <a:lstStyle>
            <a:lvl1pPr algn="l">
              <a:defRPr sz="36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495800"/>
            <a:ext cx="8534400" cy="14986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4211" y="685800"/>
            <a:ext cx="4937655" cy="3615267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08133" y="685801"/>
            <a:ext cx="4934479" cy="3615266"/>
          </a:xfrm>
        </p:spPr>
        <p:txBody>
          <a:bodyPr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72080" y="685800"/>
            <a:ext cx="4649787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4211" y="1270529"/>
            <a:ext cx="4937655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079066" y="685800"/>
            <a:ext cx="466513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06545" y="1262062"/>
            <a:ext cx="4929188" cy="3030538"/>
          </a:xfrm>
        </p:spPr>
        <p:txBody>
          <a:bodyPr anchor="t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085012" y="685800"/>
            <a:ext cx="3657600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4212" y="685800"/>
            <a:ext cx="5943601" cy="5308600"/>
          </a:xfrm>
        </p:spPr>
        <p:txBody>
          <a:bodyPr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085012" y="2209799"/>
            <a:ext cx="3657600" cy="2091267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2812" y="1447800"/>
            <a:ext cx="6019800" cy="11430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89012" y="914400"/>
            <a:ext cx="3280974" cy="45720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2812" y="2777066"/>
            <a:ext cx="6021388" cy="2048933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파노라마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7" name="Picture Placeholder 2"/>
          <p:cNvSpPr>
            <a:spLocks noGrp="1" noChangeAspect="1"/>
          </p:cNvSpPr>
          <p:nvPr>
            <p:ph type="pic" idx="13"/>
          </p:nvPr>
        </p:nvSpPr>
        <p:spPr>
          <a:xfrm>
            <a:off x="685800" y="533400"/>
            <a:ext cx="10818812" cy="3124200"/>
          </a:xfrm>
          <a:prstGeom prst="snip2DiagRect">
            <a:avLst>
              <a:gd name="adj1" fmla="val 10815"/>
              <a:gd name="adj2" fmla="val 0"/>
            </a:avLst>
          </a:prstGeom>
          <a:ln w="15875">
            <a:solidFill>
              <a:schemeClr val="tx1">
                <a:alpha val="40000"/>
              </a:schemeClr>
            </a:solidFill>
          </a:ln>
          <a:effectLst>
            <a:innerShdw blurRad="57150" dist="38100" dir="14460000">
              <a:srgbClr val="000000">
                <a:alpha val="70000"/>
              </a:srgbClr>
            </a:inn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16" name="Text Placeholder 9"/>
          <p:cNvSpPr>
            <a:spLocks noGrp="1"/>
          </p:cNvSpPr>
          <p:nvPr>
            <p:ph type="body" sz="quarter" idx="14"/>
          </p:nvPr>
        </p:nvSpPr>
        <p:spPr>
          <a:xfrm>
            <a:off x="914402" y="3843867"/>
            <a:ext cx="8304210" cy="457200"/>
          </a:xfrm>
        </p:spPr>
        <p:txBody>
          <a:bodyPr anchor="t">
            <a:normAutofit/>
          </a:bodyPr>
          <a:lstStyle>
            <a:lvl1pPr marL="0" indent="0">
              <a:buFontTx/>
              <a:buNone/>
              <a:defRPr sz="1600"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제목 및 캡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anchor="ctr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4114800"/>
            <a:ext cx="8535988" cy="18796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캡션 있는 인용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1" y="685800"/>
            <a:ext cx="9144001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446212" y="3429000"/>
            <a:ext cx="8534400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3" y="4301067"/>
            <a:ext cx="8534400" cy="1684865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2" y="3429000"/>
            <a:ext cx="8534400" cy="1697400"/>
          </a:xfrm>
        </p:spPr>
        <p:txBody>
          <a:bodyPr anchor="b">
            <a:normAutofit/>
          </a:bodyPr>
          <a:lstStyle>
            <a:lvl1pPr algn="l">
              <a:defRPr sz="3200" b="0" cap="all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5132981"/>
            <a:ext cx="8535990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인용문 있는 명함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41413" y="685800"/>
            <a:ext cx="9144000" cy="2743200"/>
          </a:xfrm>
        </p:spPr>
        <p:txBody>
          <a:bodyPr anchor="ctr">
            <a:normAutofit/>
          </a:bodyPr>
          <a:lstStyle>
            <a:lvl1pPr algn="l">
              <a:defRPr sz="3200" b="0" cap="all">
                <a:solidFill>
                  <a:schemeClr val="tx1"/>
                </a:solidFill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1" cy="1049866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978400"/>
            <a:ext cx="8534401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11" name="TextBox 10"/>
          <p:cNvSpPr txBox="1"/>
          <p:nvPr/>
        </p:nvSpPr>
        <p:spPr>
          <a:xfrm>
            <a:off x="531812" y="812222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0285412" y="276860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참 또는 거짓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4213" y="685800"/>
            <a:ext cx="10058400" cy="2743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4212" y="3928534"/>
            <a:ext cx="8534400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all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ko-KR" altLang="en-US" smtClean="0"/>
              <a:t>마스터 텍스트 스타일 편집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1" y="4766732"/>
            <a:ext cx="8534401" cy="1227667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bg2">
                    <a:lumMod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85212" y="685800"/>
            <a:ext cx="2057400" cy="4572000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85800"/>
            <a:ext cx="7823200" cy="5308600"/>
          </a:xfrm>
        </p:spPr>
        <p:txBody>
          <a:bodyPr vert="eaVert" anchor="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9206969" y="2963333"/>
            <a:ext cx="2981858" cy="3208867"/>
            <a:chOff x="9206969" y="2963333"/>
            <a:chExt cx="2981858" cy="3208867"/>
          </a:xfrm>
        </p:grpSpPr>
        <p:cxnSp>
          <p:nvCxnSpPr>
            <p:cNvPr id="8" name="Straight Connector 7"/>
            <p:cNvCxnSpPr/>
            <p:nvPr/>
          </p:nvCxnSpPr>
          <p:spPr>
            <a:xfrm flipH="1">
              <a:off x="11276012" y="2963333"/>
              <a:ext cx="912814" cy="912812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 flipH="1">
              <a:off x="9206969" y="3190344"/>
              <a:ext cx="2981857" cy="2981856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H="1">
              <a:off x="10292292" y="3285067"/>
              <a:ext cx="1896534" cy="1896533"/>
            </a:xfrm>
            <a:prstGeom prst="line">
              <a:avLst/>
            </a:prstGeom>
            <a:ln w="952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H="1">
              <a:off x="10443103" y="3131080"/>
              <a:ext cx="1745722" cy="174572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Connector 11"/>
            <p:cNvCxnSpPr/>
            <p:nvPr/>
          </p:nvCxnSpPr>
          <p:spPr>
            <a:xfrm flipH="1">
              <a:off x="10918826" y="3683001"/>
              <a:ext cx="1270001" cy="1269999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4212" y="4487332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4212" y="685800"/>
            <a:ext cx="8534400" cy="361526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9904412" y="6172200"/>
            <a:ext cx="16002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5/2/2025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4212" y="6172200"/>
            <a:ext cx="75438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0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363200" y="5578475"/>
            <a:ext cx="1142245" cy="6699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3200" b="0" i="0">
                <a:solidFill>
                  <a:schemeClr val="bg2">
                    <a:lumMod val="50000"/>
                  </a:schemeClr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68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1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latinLnBrk="1" hangingPunct="1">
        <a:defRPr>
          <a:solidFill>
            <a:schemeClr val="tx2"/>
          </a:solidFill>
        </a:defRPr>
      </a:lvl2pPr>
      <a:lvl3pPr eaLnBrk="1" latinLnBrk="1" hangingPunct="1">
        <a:defRPr>
          <a:solidFill>
            <a:schemeClr val="tx2"/>
          </a:solidFill>
        </a:defRPr>
      </a:lvl3pPr>
      <a:lvl4pPr eaLnBrk="1" latinLnBrk="1" hangingPunct="1">
        <a:defRPr>
          <a:solidFill>
            <a:schemeClr val="tx2"/>
          </a:solidFill>
        </a:defRPr>
      </a:lvl4pPr>
      <a:lvl5pPr eaLnBrk="1" latinLnBrk="1" hangingPunct="1">
        <a:defRPr>
          <a:solidFill>
            <a:schemeClr val="tx2"/>
          </a:solidFill>
        </a:defRPr>
      </a:lvl5pPr>
      <a:lvl6pPr eaLnBrk="1" latinLnBrk="1" hangingPunct="1">
        <a:defRPr>
          <a:solidFill>
            <a:schemeClr val="tx2"/>
          </a:solidFill>
        </a:defRPr>
      </a:lvl6pPr>
      <a:lvl7pPr eaLnBrk="1" latinLnBrk="1" hangingPunct="1">
        <a:defRPr>
          <a:solidFill>
            <a:schemeClr val="tx2"/>
          </a:solidFill>
        </a:defRPr>
      </a:lvl7pPr>
      <a:lvl8pPr eaLnBrk="1" latinLnBrk="1" hangingPunct="1">
        <a:defRPr>
          <a:solidFill>
            <a:schemeClr val="tx2"/>
          </a:solidFill>
        </a:defRPr>
      </a:lvl8pPr>
      <a:lvl9pPr eaLnBrk="1" latin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20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8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6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1" hangingPunct="1">
        <a:spcBef>
          <a:spcPct val="20000"/>
        </a:spcBef>
        <a:spcAft>
          <a:spcPts val="600"/>
        </a:spcAft>
        <a:buClr>
          <a:schemeClr val="tx1"/>
        </a:buClr>
        <a:buSzPct val="80000"/>
        <a:buFont typeface="Wingdings 3" panose="05040102010807070707" pitchFamily="18" charset="2"/>
        <a:buChar char=""/>
        <a:defRPr sz="1400" kern="1200" cap="none">
          <a:solidFill>
            <a:schemeClr val="bg2">
              <a:lumMod val="75000"/>
            </a:schemeClr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GIF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CSS </a:t>
            </a:r>
            <a:r>
              <a:rPr lang="ko-KR" altLang="en-US" dirty="0" smtClean="0"/>
              <a:t>기초와 응용  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454772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CSS </a:t>
            </a:r>
            <a:r>
              <a:rPr lang="ko-KR" altLang="en-US" dirty="0" smtClean="0"/>
              <a:t>기본을 다지자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897775" y="2402378"/>
            <a:ext cx="3961341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smtClean="0"/>
              <a:t>역할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목록 스타일 지정하기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smtClean="0"/>
              <a:t>기본구조 익히기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CSS</a:t>
            </a:r>
            <a:r>
              <a:rPr lang="ko-KR" altLang="en-US" sz="2800" dirty="0" smtClean="0"/>
              <a:t>의 </a:t>
            </a:r>
            <a:r>
              <a:rPr lang="ko-KR" altLang="en-US" sz="2800" dirty="0" err="1" smtClean="0"/>
              <a:t>설명글</a:t>
            </a:r>
            <a:r>
              <a:rPr lang="ko-KR" altLang="en-US" sz="2800" dirty="0" smtClean="0"/>
              <a:t> 달기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err="1" smtClean="0"/>
              <a:t>글자스타일</a:t>
            </a:r>
            <a:r>
              <a:rPr lang="ko-KR" altLang="en-US" sz="2800" dirty="0" smtClean="0"/>
              <a:t> 지정하기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7859873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11544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1</a:t>
            </a:r>
            <a:r>
              <a:rPr lang="en-US" altLang="ko-KR" dirty="0" smtClean="0"/>
              <a:t>. CSS </a:t>
            </a:r>
            <a:r>
              <a:rPr lang="ko-KR" altLang="en-US" dirty="0" smtClean="0"/>
              <a:t>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013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dirty="0"/>
              <a:t>&lt;!DOCTYPE html&gt;</a:t>
            </a:r>
          </a:p>
          <a:p>
            <a:r>
              <a:rPr lang="en-US" altLang="ko-KR" dirty="0"/>
              <a:t>&lt;html</a:t>
            </a:r>
            <a:r>
              <a:rPr lang="en-US" altLang="ko-KR" dirty="0" smtClean="0"/>
              <a:t>&gt;&lt;</a:t>
            </a:r>
            <a:r>
              <a:rPr lang="en-US" altLang="ko-KR" dirty="0"/>
              <a:t>head</a:t>
            </a:r>
            <a:r>
              <a:rPr lang="en-US" altLang="ko-KR" dirty="0" smtClean="0"/>
              <a:t>&gt;&lt;</a:t>
            </a:r>
            <a:r>
              <a:rPr lang="en-US" altLang="ko-KR" dirty="0"/>
              <a:t>meta charset='utf-8'&gt;</a:t>
            </a:r>
          </a:p>
          <a:p>
            <a:r>
              <a:rPr lang="en-US" altLang="ko-KR" dirty="0"/>
              <a:t>&lt;style&gt;</a:t>
            </a:r>
          </a:p>
          <a:p>
            <a:r>
              <a:rPr lang="en-US" altLang="ko-KR" dirty="0"/>
              <a:t>h3 {</a:t>
            </a:r>
          </a:p>
          <a:p>
            <a:r>
              <a:rPr lang="en-US" altLang="ko-KR" dirty="0"/>
              <a:t>    color: red;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p {</a:t>
            </a:r>
          </a:p>
          <a:p>
            <a:r>
              <a:rPr lang="en-US" altLang="ko-KR" dirty="0"/>
              <a:t>    color: blue;</a:t>
            </a:r>
          </a:p>
          <a:p>
            <a:r>
              <a:rPr lang="en-US" altLang="ko-KR" dirty="0"/>
              <a:t>}</a:t>
            </a:r>
          </a:p>
          <a:p>
            <a:r>
              <a:rPr lang="en-US" altLang="ko-KR" dirty="0"/>
              <a:t>&lt;/style&gt;</a:t>
            </a:r>
          </a:p>
          <a:p>
            <a:r>
              <a:rPr lang="en-US" altLang="ko-KR" dirty="0"/>
              <a:t>&lt;/head&gt;</a:t>
            </a:r>
          </a:p>
          <a:p>
            <a:r>
              <a:rPr lang="en-US" altLang="ko-KR" dirty="0"/>
              <a:t>&lt;body&gt;</a:t>
            </a:r>
          </a:p>
          <a:p>
            <a:r>
              <a:rPr lang="en-US" altLang="ko-KR" dirty="0"/>
              <a:t>&lt;h3&gt;</a:t>
            </a:r>
            <a:r>
              <a:rPr lang="ko-KR" altLang="en-US" dirty="0"/>
              <a:t>여행</a:t>
            </a:r>
            <a:r>
              <a:rPr lang="en-US" altLang="ko-KR" dirty="0"/>
              <a:t>(travel)</a:t>
            </a:r>
            <a:r>
              <a:rPr lang="ko-KR" altLang="en-US" dirty="0"/>
              <a:t>의 어원</a:t>
            </a:r>
            <a:r>
              <a:rPr lang="en-US" altLang="ko-KR" dirty="0"/>
              <a:t>&lt;/h3&gt;</a:t>
            </a:r>
          </a:p>
          <a:p>
            <a:r>
              <a:rPr lang="en-US" altLang="ko-KR" dirty="0"/>
              <a:t>&lt;p&gt;</a:t>
            </a:r>
            <a:r>
              <a:rPr lang="ko-KR" altLang="en-US" dirty="0"/>
              <a:t>여행을 뜻하는 영어 단어 </a:t>
            </a:r>
            <a:r>
              <a:rPr lang="en-US" altLang="ko-KR" dirty="0"/>
              <a:t>'travel'</a:t>
            </a:r>
            <a:r>
              <a:rPr lang="ko-KR" altLang="en-US" dirty="0"/>
              <a:t>의 어원은 </a:t>
            </a:r>
            <a:r>
              <a:rPr lang="en-US" altLang="ko-KR" dirty="0"/>
              <a:t>'travail(</a:t>
            </a:r>
            <a:r>
              <a:rPr lang="ko-KR" altLang="en-US" dirty="0"/>
              <a:t>고통</a:t>
            </a:r>
            <a:r>
              <a:rPr lang="en-US" altLang="ko-KR" dirty="0"/>
              <a:t>, </a:t>
            </a:r>
            <a:r>
              <a:rPr lang="ko-KR" altLang="en-US" dirty="0"/>
              <a:t>고난</a:t>
            </a:r>
            <a:r>
              <a:rPr lang="en-US" altLang="ko-KR" dirty="0"/>
              <a:t>)'</a:t>
            </a:r>
            <a:r>
              <a:rPr lang="ko-KR" altLang="en-US" dirty="0"/>
              <a:t>이라고 합니다</a:t>
            </a:r>
            <a:r>
              <a:rPr lang="en-US" altLang="ko-KR" dirty="0"/>
              <a:t>. </a:t>
            </a:r>
            <a:r>
              <a:rPr lang="ko-KR" altLang="en-US" dirty="0"/>
              <a:t>교통이 발달하지 않은 과거에는 여행이 고통이나 고난이었던 거지요</a:t>
            </a:r>
            <a:r>
              <a:rPr lang="en-US" altLang="ko-KR" dirty="0"/>
              <a:t>. </a:t>
            </a:r>
            <a:r>
              <a:rPr lang="ko-KR" altLang="en-US" dirty="0"/>
              <a:t>여행이 오락이나 쾌락으로 여겨지게 된 것은 교통수단이 조금 더 발달된 </a:t>
            </a:r>
            <a:r>
              <a:rPr lang="en-US" altLang="ko-KR" dirty="0"/>
              <a:t>19</a:t>
            </a:r>
            <a:r>
              <a:rPr lang="ko-KR" altLang="en-US" dirty="0"/>
              <a:t>세기에 </a:t>
            </a:r>
            <a:r>
              <a:rPr lang="ko-KR" altLang="en-US" dirty="0" err="1" smtClean="0"/>
              <a:t>이르러입니다</a:t>
            </a:r>
            <a:r>
              <a:rPr lang="en-US" altLang="ko-KR" dirty="0"/>
              <a:t>.&lt;/p&gt;</a:t>
            </a:r>
          </a:p>
          <a:p>
            <a:r>
              <a:rPr lang="en-US" altLang="ko-KR" dirty="0"/>
              <a:t>&lt;/body</a:t>
            </a:r>
            <a:r>
              <a:rPr lang="en-US" altLang="ko-KR" dirty="0" smtClean="0"/>
              <a:t>&gt;&lt;/</a:t>
            </a:r>
            <a:r>
              <a:rPr lang="en-US" altLang="ko-KR" dirty="0"/>
              <a:t>html&gt;</a:t>
            </a:r>
            <a:endParaRPr lang="ko-KR" alt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7930342" y="2214700"/>
            <a:ext cx="1885453" cy="36933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CSS</a:t>
            </a:r>
            <a:r>
              <a:rPr lang="ko-KR" altLang="en-US" dirty="0" smtClean="0"/>
              <a:t>의 기본 구조</a:t>
            </a:r>
            <a:endParaRPr lang="ko-KR" alt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8032867" y="2849485"/>
            <a:ext cx="2154757" cy="369332"/>
          </a:xfrm>
          <a:prstGeom prst="rect">
            <a:avLst/>
          </a:prstGeom>
          <a:noFill/>
          <a:ln>
            <a:solidFill>
              <a:schemeClr val="bg1"/>
            </a:solidFill>
          </a:ln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H3 { color : red ;  }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7814793" y="2571260"/>
            <a:ext cx="239200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o-KR" altLang="en-US" sz="1400" b="1" dirty="0" err="1" smtClean="0">
                <a:solidFill>
                  <a:srgbClr val="FF0000"/>
                </a:solidFill>
              </a:rPr>
              <a:t>선택자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{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    속성 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: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 속성값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; }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24881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582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err="1" smtClean="0"/>
              <a:t>글자스타일</a:t>
            </a:r>
            <a:r>
              <a:rPr lang="ko-KR" altLang="en-US" dirty="0" smtClean="0"/>
              <a:t> 지정하기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</a:t>
            </a:r>
            <a:r>
              <a:rPr lang="en-US" altLang="ko-KR" sz="1200" dirty="0" smtClean="0"/>
              <a:t>&gt;&lt;</a:t>
            </a:r>
            <a:r>
              <a:rPr lang="en-US" altLang="ko-KR" sz="1200" dirty="0"/>
              <a:t>head</a:t>
            </a:r>
            <a:r>
              <a:rPr lang="en-US" altLang="ko-KR" sz="1200" dirty="0" smtClean="0"/>
              <a:t>&gt;&lt;</a:t>
            </a:r>
            <a:r>
              <a:rPr lang="en-US" altLang="ko-KR" sz="1200" dirty="0"/>
              <a:t>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h2 {</a:t>
            </a:r>
          </a:p>
          <a:p>
            <a:r>
              <a:rPr lang="en-US" altLang="ko-KR" sz="1200" dirty="0"/>
              <a:t>    color: blue;</a:t>
            </a:r>
          </a:p>
          <a:p>
            <a:r>
              <a:rPr lang="en-US" altLang="ko-KR" sz="1200" dirty="0"/>
              <a:t>    text-shadow: 2px </a:t>
            </a:r>
            <a:r>
              <a:rPr lang="en-US" altLang="ko-KR" sz="1200" dirty="0" err="1"/>
              <a:t>2px</a:t>
            </a:r>
            <a:r>
              <a:rPr lang="en-US" altLang="ko-KR" sz="1200" dirty="0"/>
              <a:t> 10px gray;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p {</a:t>
            </a:r>
          </a:p>
          <a:p>
            <a:r>
              <a:rPr lang="en-US" altLang="ko-KR" sz="1200" dirty="0"/>
              <a:t>    color: #444444;</a:t>
            </a:r>
          </a:p>
          <a:p>
            <a:r>
              <a:rPr lang="en-US" altLang="ko-KR" sz="1200" dirty="0"/>
              <a:t>    font-size: 18px;</a:t>
            </a:r>
          </a:p>
          <a:p>
            <a:r>
              <a:rPr lang="en-US" altLang="ko-KR" sz="1200" dirty="0"/>
              <a:t>    font-family: '</a:t>
            </a:r>
            <a:r>
              <a:rPr lang="ko-KR" altLang="en-US" sz="1200" dirty="0"/>
              <a:t>바탕</a:t>
            </a:r>
            <a:r>
              <a:rPr lang="en-US" altLang="ko-KR" sz="1200" dirty="0"/>
              <a:t>';</a:t>
            </a:r>
          </a:p>
          <a:p>
            <a:r>
              <a:rPr lang="en-US" altLang="ko-KR" sz="1200" dirty="0"/>
              <a:t>    line-height: 150%;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span {</a:t>
            </a:r>
          </a:p>
          <a:p>
            <a:r>
              <a:rPr lang="en-US" altLang="ko-KR" sz="1200" dirty="0"/>
              <a:t>    font-weight: bold</a:t>
            </a:r>
            <a:r>
              <a:rPr lang="en-US" altLang="ko-KR" sz="1200" dirty="0" smtClean="0"/>
              <a:t>;  </a:t>
            </a:r>
            <a:endParaRPr lang="en-US" altLang="ko-KR" sz="1200" dirty="0"/>
          </a:p>
          <a:p>
            <a:r>
              <a:rPr lang="en-US" altLang="ko-KR" sz="1200" dirty="0"/>
              <a:t>    color: #0e9bdc;</a:t>
            </a:r>
          </a:p>
          <a:p>
            <a:r>
              <a:rPr lang="en-US" altLang="ko-KR" sz="1200" dirty="0"/>
              <a:t>    text-decoration: underline;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&lt;h2&gt;</a:t>
            </a:r>
            <a:r>
              <a:rPr lang="ko-KR" altLang="en-US" sz="1200" dirty="0" err="1"/>
              <a:t>세렝게티</a:t>
            </a:r>
            <a:r>
              <a:rPr lang="ko-KR" altLang="en-US" sz="1200" dirty="0"/>
              <a:t> 국립공원</a:t>
            </a:r>
            <a:r>
              <a:rPr lang="en-US" altLang="ko-KR" sz="1200" dirty="0"/>
              <a:t>&lt;/h2&gt;</a:t>
            </a:r>
          </a:p>
          <a:p>
            <a:r>
              <a:rPr lang="en-US" altLang="ko-KR" sz="1200" dirty="0"/>
              <a:t>&lt;p&gt;&lt;span&gt;</a:t>
            </a:r>
            <a:r>
              <a:rPr lang="ko-KR" altLang="en-US" sz="1200" dirty="0"/>
              <a:t>탄자니아의 킬리만자로산 서쪽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에 위치한 </a:t>
            </a:r>
            <a:r>
              <a:rPr lang="ko-KR" altLang="en-US" sz="1200" dirty="0" err="1"/>
              <a:t>세렝게티</a:t>
            </a:r>
            <a:r>
              <a:rPr lang="en-US" altLang="ko-KR" sz="1200" dirty="0"/>
              <a:t>(Serengeti)</a:t>
            </a:r>
            <a:r>
              <a:rPr lang="ko-KR" altLang="en-US" sz="1200" dirty="0"/>
              <a:t>의 광활한 평원은 면적이 </a:t>
            </a:r>
            <a:r>
              <a:rPr lang="en-US" altLang="ko-KR" sz="1200" dirty="0"/>
              <a:t>1,500,000㏊</a:t>
            </a:r>
            <a:r>
              <a:rPr lang="ko-KR" altLang="en-US" sz="1200" dirty="0"/>
              <a:t>이며</a:t>
            </a:r>
            <a:r>
              <a:rPr lang="en-US" altLang="ko-KR" sz="1200" dirty="0"/>
              <a:t>, </a:t>
            </a:r>
            <a:r>
              <a:rPr lang="ko-KR" altLang="en-US" sz="1200" dirty="0"/>
              <a:t>사바나 지역에 있습니다</a:t>
            </a:r>
            <a:r>
              <a:rPr lang="en-US" altLang="ko-KR" sz="1200" dirty="0"/>
              <a:t>. &lt;span&gt;</a:t>
            </a:r>
            <a:r>
              <a:rPr lang="ko-KR" altLang="en-US" sz="1200" dirty="0"/>
              <a:t>사자</a:t>
            </a:r>
            <a:r>
              <a:rPr lang="en-US" altLang="ko-KR" sz="1200" dirty="0"/>
              <a:t>, </a:t>
            </a:r>
            <a:r>
              <a:rPr lang="ko-KR" altLang="en-US" sz="1200" dirty="0"/>
              <a:t>코끼리</a:t>
            </a:r>
            <a:r>
              <a:rPr lang="en-US" altLang="ko-KR" sz="1200" dirty="0"/>
              <a:t>, </a:t>
            </a:r>
            <a:r>
              <a:rPr lang="ko-KR" altLang="en-US" sz="1200" dirty="0"/>
              <a:t>들소</a:t>
            </a:r>
            <a:r>
              <a:rPr lang="en-US" altLang="ko-KR" sz="1200" dirty="0"/>
              <a:t>, </a:t>
            </a:r>
            <a:r>
              <a:rPr lang="ko-KR" altLang="en-US" sz="1200" dirty="0"/>
              <a:t>얼룩말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등 약 </a:t>
            </a:r>
            <a:r>
              <a:rPr lang="en-US" altLang="ko-KR" sz="1200" dirty="0"/>
              <a:t>300</a:t>
            </a:r>
            <a:r>
              <a:rPr lang="ko-KR" altLang="en-US" sz="1200" dirty="0"/>
              <a:t>만 마리의 대형 포유류가 살고 있습니다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4032501" y="2847705"/>
            <a:ext cx="511069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오른쪽 그림자 길이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아래 그림자 길이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그림자의 흐린 정도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6676" y="3358897"/>
            <a:ext cx="413606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16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진수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6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개의 숫자로 표현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#000000 , #FFFFFF*/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3140269" y="3591644"/>
            <a:ext cx="705834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색상의 영문이름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red, blue, green, yellow, white, black, white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등으로 사용 가능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140269" y="4419432"/>
            <a:ext cx="40302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글자의 두께를 두껍게 혹은 일반 굵기로 지정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3043287" y="3907106"/>
            <a:ext cx="2068195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문단의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줄간격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지정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482531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7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5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기본을 다지자</a:t>
            </a:r>
            <a:endParaRPr lang="ko-KR" alt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872723" y="1385576"/>
            <a:ext cx="90281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</a:t>
            </a:r>
            <a:r>
              <a:rPr lang="ko-KR" altLang="en-US" dirty="0" smtClean="0"/>
              <a:t>실습</a:t>
            </a:r>
            <a:endParaRPr lang="ko-KR" altLang="en-US" dirty="0"/>
          </a:p>
        </p:txBody>
      </p:sp>
      <p:pic>
        <p:nvPicPr>
          <p:cNvPr id="9" name="그림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1865" y="2026019"/>
            <a:ext cx="4963218" cy="29722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97890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264687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목록 스타일 지정하기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77031" y="2480153"/>
            <a:ext cx="4963218" cy="25625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68471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38651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목록의</a:t>
            </a:r>
            <a:r>
              <a:rPr lang="en-US" altLang="ko-KR" dirty="0"/>
              <a:t> </a:t>
            </a:r>
            <a:r>
              <a:rPr lang="ko-KR" altLang="en-US" dirty="0" smtClean="0"/>
              <a:t>글머리에 이미지 삽입하기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/>
              <a:t>&lt;head&gt;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/* </a:t>
            </a:r>
            <a:r>
              <a:rPr lang="ko-KR" altLang="en-US" sz="1200" dirty="0"/>
              <a:t>목록의 글머리 삽입하기</a:t>
            </a:r>
          </a:p>
          <a:p>
            <a:r>
              <a:rPr lang="ko-KR" altLang="en-US" sz="1200" dirty="0"/>
              <a:t>   </a:t>
            </a:r>
            <a:r>
              <a:rPr lang="en-US" altLang="ko-KR" sz="1200" dirty="0"/>
              <a:t>list-style-image </a:t>
            </a:r>
            <a:r>
              <a:rPr lang="ko-KR" altLang="en-US" sz="1200" dirty="0"/>
              <a:t>속성을 사용</a:t>
            </a:r>
          </a:p>
          <a:p>
            <a:r>
              <a:rPr lang="ko-KR" altLang="en-US" sz="1200" dirty="0"/>
              <a:t>*</a:t>
            </a:r>
            <a:r>
              <a:rPr lang="en-US" altLang="ko-KR" sz="1200" dirty="0"/>
              <a:t>/</a:t>
            </a:r>
          </a:p>
          <a:p>
            <a:r>
              <a:rPr lang="en-US" altLang="ko-KR" sz="1200" dirty="0"/>
              <a:t>li {</a:t>
            </a:r>
          </a:p>
          <a:p>
            <a:r>
              <a:rPr lang="en-US" altLang="ko-KR" sz="1200" dirty="0"/>
              <a:t>	list-style-image: </a:t>
            </a:r>
            <a:r>
              <a:rPr lang="en-US" altLang="ko-KR" sz="1200" dirty="0" err="1"/>
              <a:t>url</a:t>
            </a:r>
            <a:r>
              <a:rPr lang="en-US" altLang="ko-KR" sz="1200" dirty="0"/>
              <a:t>('</a:t>
            </a:r>
            <a:r>
              <a:rPr lang="en-US" altLang="ko-KR" sz="1200" dirty="0" err="1"/>
              <a:t>img</a:t>
            </a:r>
            <a:r>
              <a:rPr lang="en-US" altLang="ko-KR" sz="1200" dirty="0"/>
              <a:t>/naver.png');	/* </a:t>
            </a:r>
            <a:r>
              <a:rPr lang="ko-KR" altLang="en-US" sz="1200" dirty="0"/>
              <a:t>글머리에 </a:t>
            </a:r>
            <a:r>
              <a:rPr lang="ko-KR" altLang="en-US" sz="1200" dirty="0" smtClean="0"/>
              <a:t>이미지를 </a:t>
            </a:r>
            <a:r>
              <a:rPr lang="ko-KR" altLang="en-US" sz="1200" dirty="0"/>
              <a:t>삽입 *</a:t>
            </a:r>
            <a:r>
              <a:rPr lang="en-US" altLang="ko-KR" sz="1200" dirty="0"/>
              <a:t>/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/>
              <a:t>제주 여행 정보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&lt;li&gt;</a:t>
            </a:r>
            <a:r>
              <a:rPr lang="ko-KR" altLang="en-US" sz="1200" dirty="0"/>
              <a:t>제주 축제 및 행사</a:t>
            </a:r>
            <a:r>
              <a:rPr lang="en-US" altLang="ko-KR" sz="1200" dirty="0"/>
              <a:t>&lt;/li&gt;	&lt;!-- </a:t>
            </a:r>
            <a:r>
              <a:rPr lang="ko-KR" altLang="en-US" sz="1200" dirty="0"/>
              <a:t>앞에 글머리가 삽입됨 </a:t>
            </a:r>
            <a:r>
              <a:rPr lang="en-US" altLang="ko-KR" sz="1200" dirty="0"/>
              <a:t>--&gt;</a:t>
            </a:r>
          </a:p>
          <a:p>
            <a:r>
              <a:rPr lang="en-US" altLang="ko-KR" sz="1200" dirty="0"/>
              <a:t>	&lt;li&gt;</a:t>
            </a:r>
            <a:r>
              <a:rPr lang="ko-KR" altLang="en-US" sz="1200" dirty="0"/>
              <a:t>추천 여행 코스</a:t>
            </a:r>
            <a:r>
              <a:rPr lang="en-US" altLang="ko-KR" sz="1200" dirty="0"/>
              <a:t>&lt;/li&gt;		&lt;!-- </a:t>
            </a:r>
            <a:r>
              <a:rPr lang="ko-KR" altLang="en-US" sz="1200" dirty="0"/>
              <a:t>앞에 글머리가 삽입됨 </a:t>
            </a:r>
            <a:r>
              <a:rPr lang="en-US" altLang="ko-KR" sz="1200" dirty="0"/>
              <a:t>--&gt;</a:t>
            </a:r>
          </a:p>
          <a:p>
            <a:r>
              <a:rPr lang="en-US" altLang="ko-KR" sz="1200" dirty="0"/>
              <a:t>	&lt;li&gt;</a:t>
            </a:r>
            <a:r>
              <a:rPr lang="ko-KR" altLang="en-US" sz="1200" dirty="0"/>
              <a:t>제주 맛집</a:t>
            </a:r>
            <a:r>
              <a:rPr lang="en-US" altLang="ko-KR" sz="1200" dirty="0"/>
              <a:t>&lt;/li&gt;			&lt;!-- </a:t>
            </a:r>
            <a:r>
              <a:rPr lang="ko-KR" altLang="en-US" sz="1200" dirty="0"/>
              <a:t>앞에 글머리가 삽입됨 </a:t>
            </a:r>
            <a:r>
              <a:rPr lang="en-US" altLang="ko-KR" sz="1200" dirty="0"/>
              <a:t>--&gt;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</p:spTree>
    <p:extLst>
      <p:ext uri="{BB962C8B-B14F-4D97-AF65-F5344CB8AC3E}">
        <p14:creationId xmlns:p14="http://schemas.microsoft.com/office/powerpoint/2010/main" val="31730194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72723" y="1385576"/>
            <a:ext cx="49375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/>
              <a:t>3</a:t>
            </a:r>
            <a:r>
              <a:rPr lang="en-US" altLang="ko-KR" dirty="0" smtClean="0"/>
              <a:t>. </a:t>
            </a:r>
            <a:r>
              <a:rPr lang="ko-KR" altLang="en-US" dirty="0" smtClean="0"/>
              <a:t>퀴즈 </a:t>
            </a:r>
            <a:r>
              <a:rPr lang="en-US" altLang="ko-KR" dirty="0" smtClean="0"/>
              <a:t>: </a:t>
            </a:r>
            <a:r>
              <a:rPr lang="ko-KR" altLang="en-US" dirty="0" smtClean="0"/>
              <a:t>다음을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사용하여 만들어보세요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84477" y="2849485"/>
            <a:ext cx="4981575" cy="1981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32319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723" y="1385576"/>
            <a:ext cx="243688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4. CSS</a:t>
            </a:r>
            <a:r>
              <a:rPr lang="ko-KR" altLang="en-US" dirty="0" smtClean="0"/>
              <a:t>에 </a:t>
            </a:r>
            <a:r>
              <a:rPr lang="ko-KR" altLang="en-US" dirty="0" err="1" smtClean="0"/>
              <a:t>설명글</a:t>
            </a:r>
            <a:r>
              <a:rPr lang="ko-KR" altLang="en-US" dirty="0" smtClean="0"/>
              <a:t> 달기 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9358640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723" y="1385576"/>
            <a:ext cx="5399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프로젝트 </a:t>
            </a:r>
            <a:r>
              <a:rPr lang="en-US" altLang="ko-KR" dirty="0" smtClean="0"/>
              <a:t>: CSS</a:t>
            </a:r>
            <a:r>
              <a:rPr lang="ko-KR" altLang="en-US" dirty="0" smtClean="0"/>
              <a:t>를 사용하여 다음과 만들어보세요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21" y="2172555"/>
            <a:ext cx="3150956" cy="167565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18835" y="3956860"/>
            <a:ext cx="707918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1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글제목</a:t>
            </a:r>
            <a:r>
              <a:rPr lang="ko-KR" altLang="en-US" sz="1600" dirty="0" smtClean="0"/>
              <a:t> 만들기 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&lt;H2&gt;</a:t>
            </a:r>
            <a:br>
              <a:rPr lang="en-US" altLang="ko-KR" sz="1600" dirty="0" smtClean="0"/>
            </a:br>
            <a:r>
              <a:rPr lang="ko-KR" altLang="en-US" sz="1600" dirty="0" smtClean="0"/>
              <a:t>글자크기 </a:t>
            </a:r>
            <a:r>
              <a:rPr lang="en-US" altLang="ko-KR" sz="1600" dirty="0" smtClean="0"/>
              <a:t>: 25px, </a:t>
            </a:r>
            <a:r>
              <a:rPr lang="ko-KR" altLang="en-US" sz="1600" dirty="0" err="1" smtClean="0"/>
              <a:t>글자색상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검정 글꼴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맑은고딕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그림자 </a:t>
            </a:r>
            <a:r>
              <a:rPr lang="en-US" altLang="ko-KR" sz="1600" dirty="0" smtClean="0"/>
              <a:t>3px </a:t>
            </a:r>
            <a:r>
              <a:rPr lang="en-US" altLang="ko-KR" sz="1600" dirty="0" err="1" smtClean="0"/>
              <a:t>3px</a:t>
            </a:r>
            <a:r>
              <a:rPr lang="en-US" altLang="ko-KR" sz="1600" dirty="0" smtClean="0"/>
              <a:t> 10px </a:t>
            </a:r>
            <a:r>
              <a:rPr lang="ko-KR" altLang="en-US" sz="1600" dirty="0" smtClean="0"/>
              <a:t>회색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18835" y="4830005"/>
            <a:ext cx="5429692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2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주소</a:t>
            </a:r>
            <a:r>
              <a:rPr lang="en-US" altLang="ko-KR" sz="1600" dirty="0" smtClean="0"/>
              <a:t>,</a:t>
            </a:r>
            <a:r>
              <a:rPr lang="ko-KR" altLang="en-US" sz="1600" dirty="0" smtClean="0"/>
              <a:t>전화번호</a:t>
            </a:r>
            <a:r>
              <a:rPr lang="en-US" altLang="ko-KR" sz="1600" dirty="0" smtClean="0"/>
              <a:t>, </a:t>
            </a:r>
            <a:r>
              <a:rPr lang="ko-KR" altLang="en-US" sz="1600" dirty="0" err="1" smtClean="0"/>
              <a:t>갯실수</a:t>
            </a:r>
            <a:r>
              <a:rPr lang="en-US" altLang="ko-KR" sz="1600" dirty="0" smtClean="0"/>
              <a:t>, </a:t>
            </a:r>
            <a:r>
              <a:rPr lang="ko-KR" altLang="en-US" sz="1600" dirty="0" smtClean="0"/>
              <a:t>부대시설 정보 목록 만들기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&lt;</a:t>
            </a:r>
            <a:r>
              <a:rPr lang="en-US" altLang="ko-KR" sz="1600" dirty="0" err="1" smtClean="0"/>
              <a:t>ul</a:t>
            </a:r>
            <a:r>
              <a:rPr lang="en-US" altLang="ko-KR" sz="1600" dirty="0" smtClean="0"/>
              <a:t>&gt;,&lt;li&gt;,&lt;span&gt;</a:t>
            </a:r>
          </a:p>
          <a:p>
            <a:r>
              <a:rPr lang="ko-KR" altLang="en-US" sz="1600" dirty="0" smtClean="0"/>
              <a:t>글머리 이미지 </a:t>
            </a:r>
            <a:r>
              <a:rPr lang="en-US" altLang="ko-KR" sz="1600" dirty="0" smtClean="0"/>
              <a:t>: arrow.gif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18835" y="5703150"/>
            <a:ext cx="23695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3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유의사항 만들기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&lt;p&gt;</a:t>
            </a:r>
            <a:endParaRPr lang="en-US" altLang="ko-KR" sz="1600" dirty="0"/>
          </a:p>
          <a:p>
            <a:r>
              <a:rPr lang="ko-KR" altLang="en-US" sz="1600" dirty="0" smtClean="0"/>
              <a:t>색상 </a:t>
            </a:r>
            <a:r>
              <a:rPr lang="en-US" altLang="ko-KR" sz="1600" dirty="0" smtClean="0"/>
              <a:t>: green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1745131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 smtClean="0"/>
              <a:t>6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 err="1" smtClean="0"/>
              <a:t>선택자에</a:t>
            </a:r>
            <a:r>
              <a:rPr lang="ko-KR" altLang="en-US" dirty="0" smtClean="0"/>
              <a:t> 대해서 알아보자</a:t>
            </a:r>
            <a:endParaRPr lang="ko-KR" alt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897775" y="2402378"/>
            <a:ext cx="5856090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342900" indent="-342900">
              <a:buAutoNum type="arabicPeriod"/>
            </a:pPr>
            <a:r>
              <a:rPr lang="en-US" altLang="ko-KR" sz="2800" dirty="0" smtClean="0"/>
              <a:t>CSS </a:t>
            </a:r>
            <a:r>
              <a:rPr lang="ko-KR" altLang="en-US" sz="2800" dirty="0" err="1" smtClean="0"/>
              <a:t>선택자</a:t>
            </a:r>
            <a:r>
              <a:rPr lang="ko-KR" altLang="en-US" sz="2800" dirty="0" smtClean="0"/>
              <a:t> 역할 이해하기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en-US" altLang="ko-KR" sz="2800" dirty="0" smtClean="0"/>
              <a:t>Id </a:t>
            </a:r>
            <a:r>
              <a:rPr lang="ko-KR" altLang="en-US" sz="2800" dirty="0" err="1" smtClean="0"/>
              <a:t>선택자의</a:t>
            </a:r>
            <a:r>
              <a:rPr lang="ko-KR" altLang="en-US" sz="2800" dirty="0" smtClean="0"/>
              <a:t> 사용법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태그선택자의 사용법 알아보기</a:t>
            </a:r>
            <a:endParaRPr lang="en-US" altLang="ko-KR" sz="2800" dirty="0" smtClean="0"/>
          </a:p>
          <a:p>
            <a:pPr marL="342900" indent="-342900">
              <a:buAutoNum type="arabicPeriod"/>
            </a:pPr>
            <a:r>
              <a:rPr lang="ko-KR" altLang="en-US" sz="2800" dirty="0" smtClean="0"/>
              <a:t>클래스 </a:t>
            </a:r>
            <a:r>
              <a:rPr lang="ko-KR" altLang="en-US" sz="2800" dirty="0" err="1" smtClean="0"/>
              <a:t>선택자의</a:t>
            </a:r>
            <a:r>
              <a:rPr lang="ko-KR" altLang="en-US" sz="2800" dirty="0" smtClean="0"/>
              <a:t> 사용법 알아보기</a:t>
            </a:r>
            <a:endParaRPr lang="ko-KR" altLang="en-US" sz="2800" dirty="0"/>
          </a:p>
        </p:txBody>
      </p:sp>
    </p:spTree>
    <p:extLst>
      <p:ext uri="{BB962C8B-B14F-4D97-AF65-F5344CB8AC3E}">
        <p14:creationId xmlns:p14="http://schemas.microsoft.com/office/powerpoint/2010/main" val="11271066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7828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2. CSS</a:t>
            </a:r>
            <a:r>
              <a:rPr lang="ko-KR" altLang="en-US" dirty="0" err="1" smtClean="0"/>
              <a:t>선택자란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50783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</a:t>
            </a:r>
            <a:r>
              <a:rPr lang="en-US" altLang="ko-KR" sz="1200" dirty="0" smtClean="0"/>
              <a:t>&gt;&lt;</a:t>
            </a:r>
            <a:r>
              <a:rPr lang="en-US" altLang="ko-KR" sz="1200" dirty="0"/>
              <a:t>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p {</a:t>
            </a:r>
          </a:p>
          <a:p>
            <a:r>
              <a:rPr lang="en-US" altLang="ko-KR" sz="1200" dirty="0"/>
              <a:t>	font-size: 14px;</a:t>
            </a:r>
          </a:p>
          <a:p>
            <a:r>
              <a:rPr lang="en-US" altLang="ko-KR" sz="1200" dirty="0"/>
              <a:t>	line-height: 180%;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#fly {</a:t>
            </a:r>
          </a:p>
          <a:p>
            <a:r>
              <a:rPr lang="en-US" altLang="ko-KR" sz="1200" dirty="0"/>
              <a:t>	color: red;</a:t>
            </a:r>
          </a:p>
          <a:p>
            <a:r>
              <a:rPr lang="en-US" altLang="ko-KR" sz="1200" dirty="0"/>
              <a:t>	font-weight: bold;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.blue {</a:t>
            </a:r>
          </a:p>
          <a:p>
            <a:r>
              <a:rPr lang="en-US" altLang="ko-KR" sz="1200" dirty="0"/>
              <a:t>	color: blue;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 err="1"/>
              <a:t>잠자리란</a:t>
            </a:r>
            <a:r>
              <a:rPr lang="en-US" altLang="ko-KR" sz="1200" dirty="0"/>
              <a:t>?&lt;/h3&gt;</a:t>
            </a:r>
          </a:p>
          <a:p>
            <a:r>
              <a:rPr lang="en-US" altLang="ko-KR" sz="1200" dirty="0"/>
              <a:t>&lt;p&gt;&lt;span id='fly'&gt;</a:t>
            </a:r>
            <a:r>
              <a:rPr lang="ko-KR" altLang="en-US" sz="1200" dirty="0"/>
              <a:t>잠자리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는 </a:t>
            </a:r>
            <a:r>
              <a:rPr lang="ko-KR" altLang="en-US" sz="1200" dirty="0" err="1"/>
              <a:t>잠자리목에</a:t>
            </a:r>
            <a:r>
              <a:rPr lang="ko-KR" altLang="en-US" sz="1200" dirty="0"/>
              <a:t> 속하는 곤충으로 전 세계적으로 분포하는 </a:t>
            </a:r>
            <a:r>
              <a:rPr lang="ko-KR" altLang="en-US" sz="1200" dirty="0" err="1"/>
              <a:t>포식성</a:t>
            </a:r>
            <a:r>
              <a:rPr lang="ko-KR" altLang="en-US" sz="1200" dirty="0"/>
              <a:t> 곤충이며 여러 가지 해충을 잡아먹는 유익한 곤충입니다</a:t>
            </a:r>
            <a:r>
              <a:rPr lang="en-US" altLang="ko-KR" sz="1200" dirty="0"/>
              <a:t>.&lt;/p&gt;</a:t>
            </a:r>
          </a:p>
          <a:p>
            <a:endParaRPr lang="en-US" altLang="ko-KR" sz="1200" dirty="0"/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앞머리에 커다란 </a:t>
            </a:r>
            <a:r>
              <a:rPr lang="en-US" altLang="ko-KR" sz="1200" dirty="0"/>
              <a:t>&lt;span class='blue'&gt;</a:t>
            </a:r>
            <a:r>
              <a:rPr lang="ko-KR" altLang="en-US" sz="1200" dirty="0"/>
              <a:t>한 쌍의 겹눈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을 가지고 있습니다</a:t>
            </a:r>
            <a:r>
              <a:rPr lang="en-US" altLang="ko-KR" sz="1200" dirty="0"/>
              <a:t>. </a:t>
            </a:r>
            <a:r>
              <a:rPr lang="ko-KR" altLang="en-US" sz="1200" dirty="0"/>
              <a:t>또한 </a:t>
            </a:r>
            <a:r>
              <a:rPr lang="en-US" altLang="ko-KR" sz="1200" dirty="0"/>
              <a:t>&lt;span class='blue'&gt;</a:t>
            </a:r>
            <a:r>
              <a:rPr lang="ko-KR" altLang="en-US" sz="1200" dirty="0"/>
              <a:t>날카로운 턱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을 가지고 있으며 이빨이 튼튼합니다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파리</a:t>
            </a:r>
            <a:r>
              <a:rPr lang="en-US" altLang="ko-KR" sz="1200" dirty="0"/>
              <a:t>, </a:t>
            </a:r>
            <a:r>
              <a:rPr lang="ko-KR" altLang="en-US" sz="1200" dirty="0"/>
              <a:t>모기</a:t>
            </a:r>
            <a:r>
              <a:rPr lang="en-US" altLang="ko-KR" sz="1200" dirty="0"/>
              <a:t>, </a:t>
            </a:r>
            <a:r>
              <a:rPr lang="ko-KR" altLang="en-US" sz="1200" dirty="0"/>
              <a:t>나비 등의 살아있는 곤충을 잡아먹고 삽니다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  <p:sp>
        <p:nvSpPr>
          <p:cNvPr id="8" name="TextBox 7"/>
          <p:cNvSpPr txBox="1"/>
          <p:nvPr/>
        </p:nvSpPr>
        <p:spPr>
          <a:xfrm>
            <a:off x="3425672" y="2580923"/>
            <a:ext cx="238719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태그선택자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 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, element*/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796676" y="3358897"/>
            <a:ext cx="129875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id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선택자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728459" y="4084222"/>
            <a:ext cx="166584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400" b="1" dirty="0" smtClean="0">
                <a:solidFill>
                  <a:srgbClr val="FF0000"/>
                </a:solidFill>
              </a:rPr>
              <a:t>/* </a:t>
            </a:r>
            <a:r>
              <a:rPr lang="ko-KR" altLang="en-US" sz="1400" b="1" dirty="0" smtClean="0">
                <a:solidFill>
                  <a:srgbClr val="FF0000"/>
                </a:solidFill>
              </a:rPr>
              <a:t>클래스 </a:t>
            </a:r>
            <a:r>
              <a:rPr lang="ko-KR" altLang="en-US" sz="1400" b="1" dirty="0" err="1" smtClean="0">
                <a:solidFill>
                  <a:srgbClr val="FF0000"/>
                </a:solidFill>
              </a:rPr>
              <a:t>선택자</a:t>
            </a:r>
            <a:r>
              <a:rPr lang="en-US" altLang="ko-KR" sz="1400" b="1" dirty="0" smtClean="0">
                <a:solidFill>
                  <a:srgbClr val="FF0000"/>
                </a:solidFill>
              </a:rPr>
              <a:t>*/</a:t>
            </a:r>
            <a:endParaRPr lang="ko-KR" altLang="en-US" sz="1400" b="1" dirty="0">
              <a:solidFill>
                <a:srgbClr val="FF0000"/>
              </a:solidFill>
            </a:endParaRP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6502654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2-1. </a:t>
            </a:r>
            <a:r>
              <a:rPr lang="ko-KR" altLang="en-US" dirty="0" err="1" smtClean="0"/>
              <a:t>태그선택자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 smtClean="0"/>
              <a:t>&lt;</a:t>
            </a:r>
            <a:r>
              <a:rPr lang="en-US" altLang="ko-KR" sz="1200" dirty="0"/>
              <a:t>body&gt;</a:t>
            </a:r>
          </a:p>
          <a:p>
            <a:r>
              <a:rPr lang="en-US" altLang="ko-KR" sz="1200" dirty="0"/>
              <a:t>&lt;h3&gt; - </a:t>
            </a:r>
            <a:r>
              <a:rPr lang="ko-KR" altLang="en-US" sz="1200" dirty="0"/>
              <a:t>배낭여행이란</a:t>
            </a:r>
            <a:r>
              <a:rPr lang="en-US" altLang="ko-KR" sz="1200" dirty="0"/>
              <a:t>?&lt;/h3&gt;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여권</a:t>
            </a:r>
            <a:r>
              <a:rPr lang="en-US" altLang="ko-KR" sz="1200" dirty="0"/>
              <a:t>, </a:t>
            </a:r>
            <a:r>
              <a:rPr lang="ko-KR" altLang="en-US" sz="1200" dirty="0"/>
              <a:t>항공권 등 여행 시 필요한 것만을 준비하고 현지에서 숙박</a:t>
            </a:r>
            <a:r>
              <a:rPr lang="en-US" altLang="ko-KR" sz="1200" dirty="0"/>
              <a:t>, </a:t>
            </a:r>
            <a:r>
              <a:rPr lang="ko-KR" altLang="en-US" sz="1200" dirty="0"/>
              <a:t>식사 등을 해결하는 자유여행을 말합니다</a:t>
            </a:r>
            <a:r>
              <a:rPr lang="en-US" altLang="ko-KR" sz="1200" dirty="0"/>
              <a:t>.&lt;/p&gt;</a:t>
            </a:r>
          </a:p>
          <a:p>
            <a:endParaRPr lang="en-US" altLang="ko-KR" sz="1200" dirty="0"/>
          </a:p>
          <a:p>
            <a:r>
              <a:rPr lang="en-US" altLang="ko-KR" sz="1200" dirty="0"/>
              <a:t>&lt;h3&gt;- </a:t>
            </a:r>
            <a:r>
              <a:rPr lang="ko-KR" altLang="en-US" sz="1200" dirty="0"/>
              <a:t>배낭여행의 종류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배낭여행에는 모든 일정을 자신이 정하는 자유 배낭</a:t>
            </a:r>
            <a:r>
              <a:rPr lang="en-US" altLang="ko-KR" sz="1200" dirty="0"/>
              <a:t>, </a:t>
            </a:r>
            <a:r>
              <a:rPr lang="ko-KR" altLang="en-US" sz="1200" dirty="0"/>
              <a:t>여러 명이 같이 출발 전 숙소와 교통편 등을 미리 예약하고 여행하는 단체 배낭</a:t>
            </a:r>
            <a:r>
              <a:rPr lang="en-US" altLang="ko-KR" sz="1200" dirty="0"/>
              <a:t>, </a:t>
            </a:r>
            <a:r>
              <a:rPr lang="ko-KR" altLang="en-US" sz="1200" dirty="0"/>
              <a:t>자유 배낭과 단체 배낭의 중간 형태인 패키지 배낭여행 등이 있습니다</a:t>
            </a:r>
            <a:r>
              <a:rPr lang="en-US" altLang="ko-KR" sz="1200" dirty="0"/>
              <a:t>.&lt;/p&gt;</a:t>
            </a:r>
          </a:p>
          <a:p>
            <a:endParaRPr lang="en-US" altLang="ko-KR" sz="1200" dirty="0"/>
          </a:p>
          <a:p>
            <a:r>
              <a:rPr lang="en-US" altLang="ko-KR" sz="1200" dirty="0"/>
              <a:t>&lt;h3&gt;- </a:t>
            </a:r>
            <a:r>
              <a:rPr lang="ko-KR" altLang="en-US" sz="1200" dirty="0"/>
              <a:t>배낭여행 준비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/>
              <a:t>여권 준비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여권이 없으면 신청하고 여권 유효기간을 반드시 체크</a:t>
            </a:r>
            <a:r>
              <a:rPr lang="en-US" altLang="ko-KR" sz="1200" dirty="0"/>
              <a:t>.&lt;/li&gt;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/>
              <a:t>비행기 예약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항공사의 예매 사이트나 예약 대행 사이트 이용</a:t>
            </a:r>
            <a:r>
              <a:rPr lang="en-US" altLang="ko-KR" sz="1200" dirty="0"/>
              <a:t>.&lt;/li&gt;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/>
              <a:t>여행 스케줄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스케줄은 가능한 세부적으로 잘 짜야 함</a:t>
            </a:r>
            <a:r>
              <a:rPr lang="en-US" altLang="ko-KR" sz="1200" dirty="0"/>
              <a:t>.&lt;/li&gt;</a:t>
            </a:r>
          </a:p>
          <a:p>
            <a:r>
              <a:rPr lang="en-US" altLang="ko-KR" sz="1200" dirty="0"/>
              <a:t>    &lt;li&gt;&lt;span&gt;</a:t>
            </a:r>
            <a:r>
              <a:rPr lang="ko-KR" altLang="en-US" sz="1200" dirty="0" err="1"/>
              <a:t>짐싸기</a:t>
            </a:r>
            <a:r>
              <a:rPr lang="en-US" altLang="ko-KR" sz="1200" dirty="0"/>
              <a:t>&lt;/span&gt; : </a:t>
            </a:r>
            <a:r>
              <a:rPr lang="ko-KR" altLang="en-US" sz="1200" dirty="0"/>
              <a:t>꼭 필요한 물품만으로 최대한 간단하게 짐 준비</a:t>
            </a:r>
            <a:r>
              <a:rPr lang="en-US" altLang="ko-KR" sz="1200" dirty="0"/>
              <a:t>.&lt;/li&gt; 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  <a:endParaRPr lang="ko-KR" altLang="en-US" sz="1200" dirty="0"/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79227" y="1916482"/>
            <a:ext cx="4953691" cy="3791479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1119499" y="5103674"/>
            <a:ext cx="4322017" cy="1754326"/>
          </a:xfrm>
          <a:prstGeom prst="rect">
            <a:avLst/>
          </a:prstGeom>
          <a:noFill/>
          <a:ln w="28575">
            <a:solidFill>
              <a:schemeClr val="accent2"/>
            </a:solidFill>
          </a:ln>
        </p:spPr>
        <p:txBody>
          <a:bodyPr wrap="none" rtlCol="0">
            <a:spAutoFit/>
          </a:bodyPr>
          <a:lstStyle/>
          <a:p>
            <a:r>
              <a:rPr lang="ko-KR" altLang="en-US" dirty="0" smtClean="0"/>
              <a:t>태그 </a:t>
            </a:r>
            <a:r>
              <a:rPr lang="ko-KR" altLang="en-US" dirty="0" err="1" smtClean="0"/>
              <a:t>선택자를</a:t>
            </a:r>
            <a:r>
              <a:rPr lang="ko-KR" altLang="en-US" dirty="0" smtClean="0"/>
              <a:t> 이용하여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만드세요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Body </a:t>
            </a:r>
            <a:r>
              <a:rPr lang="ko-KR" altLang="en-US" dirty="0" smtClean="0"/>
              <a:t>돋음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H3 </a:t>
            </a:r>
            <a:r>
              <a:rPr lang="ko-KR" altLang="en-US" dirty="0" err="1" smtClean="0"/>
              <a:t>맑은고딕</a:t>
            </a:r>
            <a:r>
              <a:rPr lang="en-US" altLang="ko-KR" dirty="0" smtClean="0"/>
              <a:t>, blue</a:t>
            </a:r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Li </a:t>
            </a:r>
            <a:r>
              <a:rPr lang="ko-KR" altLang="en-US" dirty="0" smtClean="0"/>
              <a:t>타입은 </a:t>
            </a:r>
            <a:r>
              <a:rPr lang="en-US" altLang="ko-KR" dirty="0" smtClean="0"/>
              <a:t>square </a:t>
            </a:r>
            <a:r>
              <a:rPr lang="ko-KR" altLang="en-US" dirty="0" smtClean="0"/>
              <a:t>글자크기</a:t>
            </a:r>
            <a:r>
              <a:rPr lang="en-US" altLang="ko-KR" dirty="0"/>
              <a:t> </a:t>
            </a:r>
            <a:r>
              <a:rPr lang="en-US" altLang="ko-KR" dirty="0" smtClean="0"/>
              <a:t>16px</a:t>
            </a:r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Span </a:t>
            </a:r>
            <a:r>
              <a:rPr lang="ko-KR" altLang="en-US" dirty="0" smtClean="0"/>
              <a:t>태그 </a:t>
            </a:r>
            <a:r>
              <a:rPr lang="ko-KR" altLang="en-US" dirty="0" err="1" smtClean="0"/>
              <a:t>선택자는</a:t>
            </a:r>
            <a:r>
              <a:rPr lang="ko-KR" altLang="en-US" dirty="0" smtClean="0"/>
              <a:t> 글자 진하게</a:t>
            </a:r>
            <a:endParaRPr lang="en-US" altLang="ko-KR" dirty="0" smtClean="0"/>
          </a:p>
          <a:p>
            <a:pPr marL="285750" indent="-285750">
              <a:buFontTx/>
              <a:buChar char="-"/>
            </a:pPr>
            <a:r>
              <a:rPr lang="en-US" altLang="ko-KR" dirty="0" smtClean="0"/>
              <a:t>P </a:t>
            </a:r>
            <a:r>
              <a:rPr lang="ko-KR" altLang="en-US" dirty="0" smtClean="0"/>
              <a:t>글자크기 </a:t>
            </a:r>
            <a:r>
              <a:rPr lang="en-US" altLang="ko-KR" dirty="0" smtClean="0"/>
              <a:t>: 14px, </a:t>
            </a:r>
            <a:r>
              <a:rPr lang="ko-KR" altLang="en-US" dirty="0" err="1" smtClean="0"/>
              <a:t>단락간격</a:t>
            </a:r>
            <a:r>
              <a:rPr lang="ko-KR" altLang="en-US" dirty="0" smtClean="0"/>
              <a:t> </a:t>
            </a:r>
            <a:r>
              <a:rPr lang="en-US" altLang="ko-KR" dirty="0" smtClean="0"/>
              <a:t>150%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67009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4093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Id </a:t>
            </a:r>
            <a:r>
              <a:rPr lang="ko-KR" altLang="en-US" dirty="0" err="1" smtClean="0"/>
              <a:t>선택자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3396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/>
              <a:t>&lt;head&gt;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p {</a:t>
            </a:r>
          </a:p>
          <a:p>
            <a:r>
              <a:rPr lang="en-US" altLang="ko-KR" sz="1200" dirty="0"/>
              <a:t>    color: gray;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#p1 {</a:t>
            </a:r>
          </a:p>
          <a:p>
            <a:r>
              <a:rPr lang="en-US" altLang="ko-KR" sz="1200" dirty="0"/>
              <a:t>	color: blue;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#p2 {</a:t>
            </a:r>
          </a:p>
          <a:p>
            <a:r>
              <a:rPr lang="en-US" altLang="ko-KR" sz="1200" dirty="0"/>
              <a:t>	color: green;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&lt;p id='p1'&gt;</a:t>
            </a:r>
            <a:r>
              <a:rPr lang="ko-KR" altLang="en-US" sz="1200" dirty="0"/>
              <a:t>안녕하세요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&lt;p id='p2'&gt;</a:t>
            </a:r>
            <a:r>
              <a:rPr lang="ko-KR" altLang="en-US" sz="1200" dirty="0"/>
              <a:t>반갑습니다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또 만났군요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자주 만나네요</a:t>
            </a:r>
            <a:r>
              <a:rPr lang="en-US" altLang="ko-KR" sz="1200" dirty="0"/>
              <a:t>!&lt;/p&gt;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465245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6662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Id </a:t>
            </a:r>
            <a:r>
              <a:rPr lang="ko-KR" altLang="en-US" dirty="0" err="1" smtClean="0"/>
              <a:t>선택자를</a:t>
            </a:r>
            <a:r>
              <a:rPr lang="ko-KR" altLang="en-US" dirty="0" smtClean="0"/>
              <a:t> 이용하여 아래 화면과 같은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작성해 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 smtClean="0"/>
              <a:t>&lt;</a:t>
            </a:r>
            <a:r>
              <a:rPr lang="en-US" altLang="ko-KR" sz="1200" dirty="0"/>
              <a:t>body&gt;</a:t>
            </a:r>
          </a:p>
          <a:p>
            <a:r>
              <a:rPr lang="en-US" altLang="ko-KR" sz="1200" dirty="0"/>
              <a:t>&lt;h3 id='title1'&gt;</a:t>
            </a:r>
            <a:r>
              <a:rPr lang="ko-KR" altLang="en-US" sz="1200" dirty="0"/>
              <a:t>딸기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딸기는 </a:t>
            </a:r>
            <a:r>
              <a:rPr lang="en-US" altLang="ko-KR" sz="1200" dirty="0"/>
              <a:t>25℃ </a:t>
            </a:r>
            <a:r>
              <a:rPr lang="ko-KR" altLang="en-US" sz="1200" dirty="0"/>
              <a:t>이하의 </a:t>
            </a:r>
            <a:r>
              <a:rPr lang="en-US" altLang="ko-KR" sz="1200" dirty="0"/>
              <a:t>&lt;span id='weather'&gt;</a:t>
            </a:r>
            <a:r>
              <a:rPr lang="ko-KR" altLang="en-US" sz="1200" dirty="0"/>
              <a:t>선선한 기후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를 좋아하는 여러해살이 열매 채소로 </a:t>
            </a:r>
            <a:r>
              <a:rPr lang="en-US" altLang="ko-KR" sz="1200" dirty="0"/>
              <a:t>5</a:t>
            </a:r>
            <a:r>
              <a:rPr lang="ko-KR" altLang="en-US" sz="1200" dirty="0"/>
              <a:t>월에 열매를 수확합니다</a:t>
            </a:r>
            <a:r>
              <a:rPr lang="en-US" altLang="ko-KR" sz="1200" dirty="0"/>
              <a:t>. </a:t>
            </a:r>
            <a:r>
              <a:rPr lang="ko-KR" altLang="en-US" sz="1200" dirty="0"/>
              <a:t>다른 작물에 비해 잘 기르기 위해서 많은 노력이 필요합니다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&lt;h3 id='title2'&gt;</a:t>
            </a:r>
            <a:r>
              <a:rPr lang="ko-KR" altLang="en-US" sz="1200" dirty="0"/>
              <a:t>양평 딸기 축제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    &lt;li&gt;</a:t>
            </a:r>
            <a:r>
              <a:rPr lang="ko-KR" altLang="en-US" sz="1200" dirty="0"/>
              <a:t>일 시 </a:t>
            </a:r>
            <a:r>
              <a:rPr lang="en-US" altLang="ko-KR" sz="1200" dirty="0"/>
              <a:t>: 2018</a:t>
            </a:r>
            <a:r>
              <a:rPr lang="ko-KR" altLang="en-US" sz="1200" dirty="0"/>
              <a:t>년 </a:t>
            </a:r>
            <a:r>
              <a:rPr lang="en-US" altLang="ko-KR" sz="1200" dirty="0"/>
              <a:t>1</a:t>
            </a:r>
            <a:r>
              <a:rPr lang="ko-KR" altLang="en-US" sz="1200" dirty="0"/>
              <a:t>월 </a:t>
            </a:r>
            <a:r>
              <a:rPr lang="en-US" altLang="ko-KR" sz="1200" dirty="0"/>
              <a:t>15</a:t>
            </a:r>
            <a:r>
              <a:rPr lang="ko-KR" altLang="en-US" sz="1200" dirty="0"/>
              <a:t>일</a:t>
            </a:r>
            <a:r>
              <a:rPr lang="en-US" altLang="ko-KR" sz="1200" dirty="0"/>
              <a:t>~5</a:t>
            </a:r>
            <a:r>
              <a:rPr lang="ko-KR" altLang="en-US" sz="1200" dirty="0"/>
              <a:t>월 </a:t>
            </a:r>
            <a:r>
              <a:rPr lang="en-US" altLang="ko-KR" sz="1200" dirty="0"/>
              <a:t>15</a:t>
            </a:r>
            <a:r>
              <a:rPr lang="ko-KR" altLang="en-US" sz="1200" dirty="0"/>
              <a:t>일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    &lt;li&gt;</a:t>
            </a:r>
            <a:r>
              <a:rPr lang="ko-KR" altLang="en-US" sz="1200" dirty="0"/>
              <a:t>장 소 </a:t>
            </a:r>
            <a:r>
              <a:rPr lang="en-US" altLang="ko-KR" sz="1200" dirty="0"/>
              <a:t>: &lt;span id='location'&gt;</a:t>
            </a:r>
            <a:r>
              <a:rPr lang="ko-KR" altLang="en-US" sz="1200" dirty="0"/>
              <a:t>양평군 내 딸기 마을</a:t>
            </a:r>
            <a:r>
              <a:rPr lang="en-US" altLang="ko-KR" sz="1200" dirty="0"/>
              <a:t>&lt;/span&gt;&lt;/li&gt;</a:t>
            </a:r>
          </a:p>
          <a:p>
            <a:r>
              <a:rPr lang="en-US" altLang="ko-KR" sz="1200" dirty="0"/>
              <a:t>    &lt;li&gt;</a:t>
            </a:r>
            <a:r>
              <a:rPr lang="ko-KR" altLang="en-US" sz="1200" dirty="0"/>
              <a:t>연락처 </a:t>
            </a:r>
            <a:r>
              <a:rPr lang="en-US" altLang="ko-KR" sz="1200" dirty="0"/>
              <a:t>: 031-774-0000&lt;/li&gt;</a:t>
            </a:r>
          </a:p>
          <a:p>
            <a:r>
              <a:rPr lang="en-US" altLang="ko-KR" sz="1200" dirty="0"/>
              <a:t>    &lt;li id='notice'&gt;</a:t>
            </a:r>
            <a:r>
              <a:rPr lang="ko-KR" altLang="en-US" sz="1200" dirty="0"/>
              <a:t>일정은 바뀔 수 있으므로 방문 전 전화 요망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6469" y="3195687"/>
            <a:ext cx="4915586" cy="30103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41902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18902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클래스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선택자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489364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&lt;!DOCTYPE html&gt;</a:t>
            </a:r>
          </a:p>
          <a:p>
            <a:r>
              <a:rPr lang="en-US" altLang="ko-KR" sz="1200" dirty="0"/>
              <a:t>&lt;html&gt;</a:t>
            </a:r>
          </a:p>
          <a:p>
            <a:r>
              <a:rPr lang="en-US" altLang="ko-KR" sz="1200" dirty="0"/>
              <a:t>&lt;head&gt;</a:t>
            </a:r>
          </a:p>
          <a:p>
            <a:r>
              <a:rPr lang="en-US" altLang="ko-KR" sz="1200" dirty="0"/>
              <a:t>&lt;meta charset='utf-8'&gt;</a:t>
            </a:r>
          </a:p>
          <a:p>
            <a:r>
              <a:rPr lang="en-US" altLang="ko-KR" sz="1200" dirty="0"/>
              <a:t>&lt;style&gt;</a:t>
            </a:r>
          </a:p>
          <a:p>
            <a:r>
              <a:rPr lang="en-US" altLang="ko-KR" sz="1200" dirty="0"/>
              <a:t>.green {</a:t>
            </a:r>
          </a:p>
          <a:p>
            <a:r>
              <a:rPr lang="en-US" altLang="ko-KR" sz="1200" dirty="0"/>
              <a:t>	color: green;</a:t>
            </a:r>
          </a:p>
          <a:p>
            <a:r>
              <a:rPr lang="en-US" altLang="ko-KR" sz="1200" dirty="0"/>
              <a:t>	font-weight: bold;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.blue {</a:t>
            </a:r>
          </a:p>
          <a:p>
            <a:r>
              <a:rPr lang="en-US" altLang="ko-KR" sz="1200" dirty="0"/>
              <a:t>	color: blue;</a:t>
            </a:r>
          </a:p>
          <a:p>
            <a:r>
              <a:rPr lang="en-US" altLang="ko-KR" sz="1200" dirty="0"/>
              <a:t>	font-weight: bold;</a:t>
            </a:r>
          </a:p>
          <a:p>
            <a:r>
              <a:rPr lang="en-US" altLang="ko-KR" sz="1200" dirty="0"/>
              <a:t>}</a:t>
            </a:r>
          </a:p>
          <a:p>
            <a:r>
              <a:rPr lang="en-US" altLang="ko-KR" sz="1200" dirty="0"/>
              <a:t>&lt;/style&gt;</a:t>
            </a:r>
          </a:p>
          <a:p>
            <a:r>
              <a:rPr lang="en-US" altLang="ko-KR" sz="1200" dirty="0"/>
              <a:t>&lt;/head&gt;</a:t>
            </a:r>
          </a:p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&lt;h2&gt;</a:t>
            </a:r>
            <a:r>
              <a:rPr lang="ko-KR" altLang="en-US" sz="1200" dirty="0" err="1"/>
              <a:t>쇼핑뉴스</a:t>
            </a:r>
            <a:r>
              <a:rPr lang="en-US" altLang="ko-KR" sz="1200" dirty="0"/>
              <a:t>&lt;/h2&gt;</a:t>
            </a:r>
          </a:p>
          <a:p>
            <a:r>
              <a:rPr lang="en-US" altLang="ko-KR" sz="1200" dirty="0"/>
              <a:t>&lt;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	&lt;li&gt;&lt;span class='green'&gt;</a:t>
            </a:r>
            <a:r>
              <a:rPr lang="ko-KR" altLang="en-US" sz="1200" dirty="0" err="1"/>
              <a:t>루바토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봄맞이 세트상품 </a:t>
            </a:r>
            <a:r>
              <a:rPr lang="en-US" altLang="ko-KR" sz="1200" dirty="0"/>
              <a:t>65%↓ </a:t>
            </a:r>
            <a:r>
              <a:rPr lang="ko-KR" altLang="en-US" sz="1200" dirty="0"/>
              <a:t>한정 판매</a:t>
            </a:r>
            <a:r>
              <a:rPr lang="en-US" altLang="ko-KR" sz="1200" dirty="0"/>
              <a:t>!&lt;/li&gt;</a:t>
            </a:r>
          </a:p>
          <a:p>
            <a:r>
              <a:rPr lang="en-US" altLang="ko-KR" sz="1200" dirty="0"/>
              <a:t>	&lt;li&gt;&lt;span class='green'&gt;</a:t>
            </a:r>
            <a:r>
              <a:rPr lang="ko-KR" altLang="en-US" sz="1200" dirty="0" err="1"/>
              <a:t>라리아네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봄나들이 </a:t>
            </a:r>
            <a:r>
              <a:rPr lang="ko-KR" altLang="en-US" sz="1200" dirty="0" err="1"/>
              <a:t>여성룩</a:t>
            </a:r>
            <a:r>
              <a:rPr lang="ko-KR" altLang="en-US" sz="1200" dirty="0"/>
              <a:t> 최대 </a:t>
            </a:r>
            <a:r>
              <a:rPr lang="en-US" altLang="ko-KR" sz="1200" dirty="0"/>
              <a:t>50% </a:t>
            </a:r>
            <a:r>
              <a:rPr lang="ko-KR" altLang="en-US" sz="1200" dirty="0"/>
              <a:t>할인</a:t>
            </a:r>
            <a:r>
              <a:rPr lang="en-US" altLang="ko-KR" sz="1200" dirty="0"/>
              <a:t>!&lt;/li&gt;</a:t>
            </a:r>
          </a:p>
          <a:p>
            <a:r>
              <a:rPr lang="en-US" altLang="ko-KR" sz="1200" dirty="0"/>
              <a:t>	&lt;li&gt;&lt;span class='green'&gt;</a:t>
            </a:r>
            <a:r>
              <a:rPr lang="ko-KR" altLang="en-US" sz="1200" dirty="0" err="1"/>
              <a:t>우리마트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우수 </a:t>
            </a:r>
            <a:r>
              <a:rPr lang="ko-KR" altLang="en-US" sz="1200" dirty="0" err="1"/>
              <a:t>농특산물</a:t>
            </a:r>
            <a:r>
              <a:rPr lang="ko-KR" altLang="en-US" sz="1200" dirty="0"/>
              <a:t> 직거래 장터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	&lt;li&gt;&lt;span class='blue'&gt;</a:t>
            </a:r>
            <a:r>
              <a:rPr lang="ko-KR" altLang="en-US" sz="1200" dirty="0" err="1"/>
              <a:t>우리몰</a:t>
            </a:r>
            <a:r>
              <a:rPr lang="en-US" altLang="ko-KR" sz="1200" dirty="0"/>
              <a:t>&lt;/span&gt; </a:t>
            </a:r>
            <a:r>
              <a:rPr lang="ko-KR" altLang="en-US" sz="1200" dirty="0"/>
              <a:t>소상공인과 함께하는 경제적인 아이템</a:t>
            </a:r>
            <a:r>
              <a:rPr lang="en-US" altLang="ko-KR" sz="1200" dirty="0"/>
              <a:t>&lt;/li&gt;</a:t>
            </a:r>
          </a:p>
          <a:p>
            <a:r>
              <a:rPr lang="en-US" altLang="ko-KR" sz="1200" dirty="0"/>
              <a:t>	&lt;li&gt;&lt;span class='blue'&gt;</a:t>
            </a:r>
            <a:r>
              <a:rPr lang="ko-KR" altLang="en-US" sz="1200" dirty="0"/>
              <a:t>골드스타</a:t>
            </a:r>
            <a:r>
              <a:rPr lang="en-US" altLang="ko-KR" sz="1200" dirty="0"/>
              <a:t>&lt;/span&gt; 14K </a:t>
            </a:r>
            <a:r>
              <a:rPr lang="ko-KR" altLang="en-US" sz="1200" dirty="0"/>
              <a:t>금값 폭락</a:t>
            </a:r>
            <a:r>
              <a:rPr lang="en-US" altLang="ko-KR" sz="1200" dirty="0"/>
              <a:t>! </a:t>
            </a:r>
            <a:r>
              <a:rPr lang="ko-KR" altLang="en-US" sz="1200" dirty="0"/>
              <a:t>최대 </a:t>
            </a:r>
            <a:r>
              <a:rPr lang="en-US" altLang="ko-KR" sz="1200" dirty="0"/>
              <a:t>35% </a:t>
            </a:r>
            <a:r>
              <a:rPr lang="ko-KR" altLang="en-US" sz="1200" dirty="0"/>
              <a:t>할인</a:t>
            </a:r>
            <a:r>
              <a:rPr lang="en-US" altLang="ko-KR" sz="1200" dirty="0"/>
              <a:t>!&lt;/li&gt;</a:t>
            </a:r>
          </a:p>
          <a:p>
            <a:r>
              <a:rPr lang="en-US" altLang="ko-KR" sz="1200" dirty="0"/>
              <a:t>&lt;/</a:t>
            </a:r>
            <a:r>
              <a:rPr lang="en-US" altLang="ko-KR" sz="1200" dirty="0" err="1"/>
              <a:t>ul</a:t>
            </a:r>
            <a:r>
              <a:rPr lang="en-US" altLang="ko-KR" sz="1200" dirty="0"/>
              <a:t>&gt;</a:t>
            </a:r>
          </a:p>
          <a:p>
            <a:r>
              <a:rPr lang="en-US" altLang="ko-KR" sz="1200" dirty="0"/>
              <a:t>&lt;/body&gt;</a:t>
            </a:r>
          </a:p>
          <a:p>
            <a:r>
              <a:rPr lang="en-US" altLang="ko-KR" sz="1200" dirty="0"/>
              <a:t>&lt;/html&gt;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9168582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872723" y="1385576"/>
            <a:ext cx="714330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3. </a:t>
            </a:r>
            <a:r>
              <a:rPr lang="ko-KR" altLang="en-US" dirty="0" smtClean="0"/>
              <a:t>클래스</a:t>
            </a:r>
            <a:r>
              <a:rPr lang="en-US" altLang="ko-KR" dirty="0" smtClean="0"/>
              <a:t> </a:t>
            </a:r>
            <a:r>
              <a:rPr lang="ko-KR" altLang="en-US" dirty="0" err="1" smtClean="0"/>
              <a:t>선택자를</a:t>
            </a:r>
            <a:r>
              <a:rPr lang="ko-KR" altLang="en-US" dirty="0" smtClean="0"/>
              <a:t> 이용하여 아래 화면과 같은 </a:t>
            </a:r>
            <a:r>
              <a:rPr lang="en-US" altLang="ko-KR" dirty="0" smtClean="0"/>
              <a:t>CSS</a:t>
            </a:r>
            <a:r>
              <a:rPr lang="ko-KR" altLang="en-US" dirty="0" smtClean="0"/>
              <a:t>를 작성해 보세요</a:t>
            </a:r>
            <a:endParaRPr lang="ko-KR" alt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1027134" y="2480153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ko-KR" altLang="en-US" dirty="0"/>
          </a:p>
        </p:txBody>
      </p:sp>
      <p:sp>
        <p:nvSpPr>
          <p:cNvPr id="5" name="TextBox 4"/>
          <p:cNvSpPr txBox="1"/>
          <p:nvPr/>
        </p:nvSpPr>
        <p:spPr>
          <a:xfrm>
            <a:off x="1027134" y="1916482"/>
            <a:ext cx="9118948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1200" dirty="0"/>
              <a:t>&lt;body&gt;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 err="1"/>
              <a:t>열대어란</a:t>
            </a:r>
            <a:r>
              <a:rPr lang="en-US" altLang="ko-KR" sz="1200" dirty="0"/>
              <a:t>?&lt;/h3&gt;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원산지는 주로 </a:t>
            </a:r>
            <a:r>
              <a:rPr lang="en-US" altLang="ko-KR" sz="1200" dirty="0"/>
              <a:t>&lt;span class='font1'&gt;</a:t>
            </a:r>
            <a:r>
              <a:rPr lang="ko-KR" altLang="en-US" sz="1200" dirty="0"/>
              <a:t>동남아시아</a:t>
            </a:r>
            <a:r>
              <a:rPr lang="en-US" altLang="ko-KR" sz="1200" dirty="0"/>
              <a:t>&lt;/span&gt;, </a:t>
            </a:r>
            <a:r>
              <a:rPr lang="ko-KR" altLang="en-US" sz="1200" dirty="0"/>
              <a:t>중앙아메리카</a:t>
            </a:r>
            <a:r>
              <a:rPr lang="en-US" altLang="ko-KR" sz="1200" dirty="0"/>
              <a:t>, </a:t>
            </a:r>
            <a:r>
              <a:rPr lang="ko-KR" altLang="en-US" sz="1200" dirty="0"/>
              <a:t>남아메리카</a:t>
            </a:r>
            <a:r>
              <a:rPr lang="en-US" altLang="ko-KR" sz="1200" dirty="0"/>
              <a:t>, &lt;span class='font1'&gt;</a:t>
            </a:r>
            <a:r>
              <a:rPr lang="ko-KR" altLang="en-US" sz="1200" dirty="0"/>
              <a:t>아프리카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이며 대부분 소형의 아름다운 물고기입니다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&lt;h3&gt;</a:t>
            </a:r>
            <a:r>
              <a:rPr lang="ko-KR" altLang="en-US" sz="1200" dirty="0"/>
              <a:t>열대어의 종류</a:t>
            </a:r>
            <a:r>
              <a:rPr lang="en-US" altLang="ko-KR" sz="1200" dirty="0"/>
              <a:t>&lt;/h3&gt;</a:t>
            </a:r>
          </a:p>
          <a:p>
            <a:r>
              <a:rPr lang="en-US" altLang="ko-KR" sz="1200" dirty="0"/>
              <a:t>&lt;p&gt;</a:t>
            </a:r>
            <a:r>
              <a:rPr lang="ko-KR" altLang="en-US" sz="1200" dirty="0"/>
              <a:t>열대어는 </a:t>
            </a:r>
            <a:r>
              <a:rPr lang="en-US" altLang="ko-KR" sz="1200" dirty="0"/>
              <a:t>&lt;span class='font2'&gt;</a:t>
            </a:r>
            <a:r>
              <a:rPr lang="ko-KR" altLang="en-US" sz="1200" dirty="0"/>
              <a:t>민물에 사는 열대어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와 </a:t>
            </a:r>
            <a:r>
              <a:rPr lang="en-US" altLang="ko-KR" sz="1200" dirty="0"/>
              <a:t>&lt;span class='font2'&gt;</a:t>
            </a:r>
            <a:r>
              <a:rPr lang="ko-KR" altLang="en-US" sz="1200" dirty="0"/>
              <a:t>바닷물에 사는 열대어</a:t>
            </a:r>
            <a:r>
              <a:rPr lang="en-US" altLang="ko-KR" sz="1200" dirty="0"/>
              <a:t>&lt;/span&gt;</a:t>
            </a:r>
            <a:r>
              <a:rPr lang="ko-KR" altLang="en-US" sz="1200" dirty="0"/>
              <a:t>로 나눌 수 있습니다</a:t>
            </a:r>
            <a:r>
              <a:rPr lang="en-US" altLang="ko-KR" sz="1200" dirty="0"/>
              <a:t>.&lt;/p&gt;</a:t>
            </a:r>
          </a:p>
          <a:p>
            <a:r>
              <a:rPr lang="en-US" altLang="ko-KR" sz="1200" dirty="0"/>
              <a:t>&lt;/body&gt;</a:t>
            </a:r>
          </a:p>
        </p:txBody>
      </p:sp>
      <p:sp>
        <p:nvSpPr>
          <p:cNvPr id="13" name="제목 1"/>
          <p:cNvSpPr txBox="1">
            <a:spLocks/>
          </p:cNvSpPr>
          <p:nvPr/>
        </p:nvSpPr>
        <p:spPr>
          <a:xfrm>
            <a:off x="476394" y="247841"/>
            <a:ext cx="8534400" cy="15070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>
            <a:lvl1pPr algn="l" defTabSz="457200" rtl="0" eaLnBrk="1" latinLnBrk="1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latinLnBrk="1" hangingPunct="1">
              <a:defRPr>
                <a:solidFill>
                  <a:schemeClr val="tx2"/>
                </a:solidFill>
              </a:defRPr>
            </a:lvl2pPr>
            <a:lvl3pPr eaLnBrk="1" latinLnBrk="1" hangingPunct="1">
              <a:defRPr>
                <a:solidFill>
                  <a:schemeClr val="tx2"/>
                </a:solidFill>
              </a:defRPr>
            </a:lvl3pPr>
            <a:lvl4pPr eaLnBrk="1" latinLnBrk="1" hangingPunct="1">
              <a:defRPr>
                <a:solidFill>
                  <a:schemeClr val="tx2"/>
                </a:solidFill>
              </a:defRPr>
            </a:lvl4pPr>
            <a:lvl5pPr eaLnBrk="1" latinLnBrk="1" hangingPunct="1">
              <a:defRPr>
                <a:solidFill>
                  <a:schemeClr val="tx2"/>
                </a:solidFill>
              </a:defRPr>
            </a:lvl5pPr>
            <a:lvl6pPr eaLnBrk="1" latinLnBrk="1" hangingPunct="1">
              <a:defRPr>
                <a:solidFill>
                  <a:schemeClr val="tx2"/>
                </a:solidFill>
              </a:defRPr>
            </a:lvl6pPr>
            <a:lvl7pPr eaLnBrk="1" latinLnBrk="1" hangingPunct="1">
              <a:defRPr>
                <a:solidFill>
                  <a:schemeClr val="tx2"/>
                </a:solidFill>
              </a:defRPr>
            </a:lvl7pPr>
            <a:lvl8pPr eaLnBrk="1" latinLnBrk="1" hangingPunct="1">
              <a:defRPr>
                <a:solidFill>
                  <a:schemeClr val="tx2"/>
                </a:solidFill>
              </a:defRPr>
            </a:lvl8pPr>
            <a:lvl9pPr eaLnBrk="1" latin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altLang="ko-KR" smtClean="0"/>
              <a:t>6</a:t>
            </a:r>
            <a:r>
              <a:rPr lang="ko-KR" altLang="en-US" smtClean="0"/>
              <a:t>장</a:t>
            </a:r>
            <a:r>
              <a:rPr lang="en-US" altLang="ko-KR" smtClean="0"/>
              <a:t>. CSS </a:t>
            </a:r>
            <a:r>
              <a:rPr lang="ko-KR" altLang="en-US" smtClean="0"/>
              <a:t>선택자에 대해서 알아보자</a:t>
            </a:r>
            <a:endParaRPr lang="ko-KR" altLang="en-US" dirty="0"/>
          </a:p>
        </p:txBody>
      </p:sp>
      <p:pic>
        <p:nvPicPr>
          <p:cNvPr id="6" name="그림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7446" y="3647716"/>
            <a:ext cx="4953691" cy="20672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3513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제목 1"/>
          <p:cNvSpPr>
            <a:spLocks noGrp="1"/>
          </p:cNvSpPr>
          <p:nvPr>
            <p:ph type="title"/>
          </p:nvPr>
        </p:nvSpPr>
        <p:spPr>
          <a:xfrm>
            <a:off x="476394" y="247841"/>
            <a:ext cx="8534400" cy="1507067"/>
          </a:xfrm>
        </p:spPr>
        <p:txBody>
          <a:bodyPr/>
          <a:lstStyle/>
          <a:p>
            <a:r>
              <a:rPr lang="en-US" altLang="ko-KR" dirty="0"/>
              <a:t>5</a:t>
            </a:r>
            <a:r>
              <a:rPr lang="ko-KR" altLang="en-US" dirty="0" smtClean="0"/>
              <a:t>장</a:t>
            </a:r>
            <a:r>
              <a:rPr lang="en-US" altLang="ko-KR" dirty="0" smtClean="0"/>
              <a:t>. </a:t>
            </a:r>
            <a:r>
              <a:rPr lang="en-US" altLang="ko-KR" dirty="0"/>
              <a:t>CSS </a:t>
            </a:r>
            <a:r>
              <a:rPr lang="ko-KR" altLang="en-US" dirty="0"/>
              <a:t>기본을 다지자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72723" y="1385576"/>
            <a:ext cx="539923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dirty="0" smtClean="0"/>
              <a:t>5. </a:t>
            </a:r>
            <a:r>
              <a:rPr lang="ko-KR" altLang="en-US" dirty="0" smtClean="0"/>
              <a:t>프로젝트 </a:t>
            </a:r>
            <a:r>
              <a:rPr lang="en-US" altLang="ko-KR" dirty="0" smtClean="0"/>
              <a:t>: CSS</a:t>
            </a:r>
            <a:r>
              <a:rPr lang="ko-KR" altLang="en-US" dirty="0" smtClean="0"/>
              <a:t>를 사용하여 다음과 만들어보세요</a:t>
            </a:r>
            <a:endParaRPr lang="ko-KR" alt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18835" y="3956860"/>
            <a:ext cx="7534435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 smtClean="0"/>
              <a:t>1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err="1" smtClean="0"/>
              <a:t>기본글꼴</a:t>
            </a:r>
            <a:r>
              <a:rPr lang="ko-KR" altLang="en-US" sz="1600" dirty="0" smtClean="0"/>
              <a:t> 및 </a:t>
            </a:r>
            <a:r>
              <a:rPr lang="ko-KR" altLang="en-US" sz="1600" dirty="0" err="1" smtClean="0"/>
              <a:t>대제목</a:t>
            </a:r>
            <a:r>
              <a:rPr lang="ko-KR" altLang="en-US" sz="1600" dirty="0" smtClean="0"/>
              <a:t> 만들기</a:t>
            </a:r>
            <a:endParaRPr lang="en-US" altLang="ko-KR" sz="1600" dirty="0" smtClean="0"/>
          </a:p>
          <a:p>
            <a:r>
              <a:rPr lang="ko-KR" altLang="en-US" sz="1600" dirty="0" err="1" smtClean="0"/>
              <a:t>사용태그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&lt;H1&gt; </a:t>
            </a:r>
            <a:r>
              <a:rPr lang="ko-KR" altLang="en-US" sz="1600" dirty="0" err="1" smtClean="0"/>
              <a:t>웹페이지</a:t>
            </a:r>
            <a:r>
              <a:rPr lang="ko-KR" altLang="en-US" sz="1600" dirty="0" smtClean="0"/>
              <a:t> </a:t>
            </a:r>
            <a:r>
              <a:rPr lang="ko-KR" altLang="en-US" sz="1600" dirty="0" err="1" smtClean="0"/>
              <a:t>기본글꼴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맑은 고딕 글자크기 </a:t>
            </a:r>
            <a:r>
              <a:rPr lang="en-US" altLang="ko-KR" sz="1600" dirty="0" smtClean="0"/>
              <a:t>: 30px, </a:t>
            </a:r>
            <a:r>
              <a:rPr lang="ko-KR" altLang="en-US" sz="1600" dirty="0" err="1" smtClean="0"/>
              <a:t>글자색상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빨간색</a:t>
            </a:r>
            <a:endParaRPr lang="ko-KR" altLang="en-US" sz="1600" dirty="0"/>
          </a:p>
        </p:txBody>
      </p:sp>
      <p:sp>
        <p:nvSpPr>
          <p:cNvPr id="7" name="TextBox 6"/>
          <p:cNvSpPr txBox="1"/>
          <p:nvPr/>
        </p:nvSpPr>
        <p:spPr>
          <a:xfrm>
            <a:off x="718835" y="4541635"/>
            <a:ext cx="3169457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2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소제목 만들기</a:t>
            </a:r>
            <a:endParaRPr lang="en-US" altLang="ko-KR" sz="1600" dirty="0" smtClean="0"/>
          </a:p>
          <a:p>
            <a:r>
              <a:rPr lang="ko-KR" altLang="en-US" sz="1600" dirty="0" err="1"/>
              <a:t>사용태그</a:t>
            </a:r>
            <a:r>
              <a:rPr lang="ko-KR" altLang="en-US" sz="1600" dirty="0"/>
              <a:t> </a:t>
            </a:r>
            <a:r>
              <a:rPr lang="en-US" altLang="ko-KR" sz="1600" dirty="0"/>
              <a:t>&lt;</a:t>
            </a:r>
            <a:r>
              <a:rPr lang="en-US" altLang="ko-KR" sz="1600" dirty="0" smtClean="0"/>
              <a:t>H3&gt; </a:t>
            </a:r>
            <a:r>
              <a:rPr lang="ko-KR" altLang="en-US" sz="1600" dirty="0" err="1"/>
              <a:t>글자색상</a:t>
            </a:r>
            <a:r>
              <a:rPr lang="en-US" altLang="ko-KR" sz="1600" dirty="0"/>
              <a:t>: </a:t>
            </a:r>
            <a:r>
              <a:rPr lang="ko-KR" altLang="en-US" sz="1600" dirty="0" smtClean="0"/>
              <a:t>파란색</a:t>
            </a:r>
            <a:endParaRPr lang="ko-KR" altLang="en-US" sz="1600" dirty="0"/>
          </a:p>
        </p:txBody>
      </p:sp>
      <p:sp>
        <p:nvSpPr>
          <p:cNvPr id="8" name="TextBox 7"/>
          <p:cNvSpPr txBox="1"/>
          <p:nvPr/>
        </p:nvSpPr>
        <p:spPr>
          <a:xfrm>
            <a:off x="718835" y="5126410"/>
            <a:ext cx="4245073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3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단락 만들기사용태그 </a:t>
            </a:r>
            <a:r>
              <a:rPr lang="en-US" altLang="ko-KR" sz="1600" dirty="0" smtClean="0"/>
              <a:t>: &lt;p&gt;</a:t>
            </a:r>
            <a:endParaRPr lang="en-US" altLang="ko-KR" sz="1600" dirty="0"/>
          </a:p>
          <a:p>
            <a:r>
              <a:rPr lang="ko-KR" altLang="en-US" sz="1600" dirty="0" err="1"/>
              <a:t>사용태그</a:t>
            </a:r>
            <a:r>
              <a:rPr lang="ko-KR" altLang="en-US" sz="1600" dirty="0"/>
              <a:t> </a:t>
            </a:r>
            <a:r>
              <a:rPr lang="en-US" altLang="ko-KR" sz="1600" dirty="0" smtClean="0"/>
              <a:t>&lt;p&gt; </a:t>
            </a:r>
            <a:r>
              <a:rPr lang="ko-KR" altLang="en-US" sz="1600" dirty="0" smtClean="0"/>
              <a:t>글자크기 </a:t>
            </a:r>
            <a:r>
              <a:rPr lang="en-US" altLang="ko-KR" sz="1600" dirty="0" smtClean="0"/>
              <a:t>16px, </a:t>
            </a:r>
            <a:r>
              <a:rPr lang="ko-KR" altLang="en-US" sz="1600" dirty="0" err="1" smtClean="0"/>
              <a:t>줄간격</a:t>
            </a:r>
            <a:r>
              <a:rPr lang="ko-KR" altLang="en-US" sz="1600" dirty="0" smtClean="0"/>
              <a:t> </a:t>
            </a:r>
            <a:r>
              <a:rPr lang="en-US" altLang="ko-KR" sz="1600" dirty="0" smtClean="0"/>
              <a:t>: 200%</a:t>
            </a:r>
            <a:endParaRPr lang="ko-KR" altLang="en-US" sz="1600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54093" y="1235645"/>
            <a:ext cx="4906060" cy="259116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18834" y="5711185"/>
            <a:ext cx="195919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ko-KR" sz="1600" dirty="0"/>
              <a:t>4</a:t>
            </a:r>
            <a:r>
              <a:rPr lang="ko-KR" altLang="en-US" sz="1600" dirty="0" smtClean="0"/>
              <a:t>단계 </a:t>
            </a:r>
            <a:r>
              <a:rPr lang="en-US" altLang="ko-KR" sz="1600" dirty="0" smtClean="0"/>
              <a:t>: </a:t>
            </a:r>
            <a:r>
              <a:rPr lang="ko-KR" altLang="en-US" sz="1600" dirty="0" smtClean="0"/>
              <a:t>목록 만들기</a:t>
            </a:r>
            <a:r>
              <a:rPr lang="en-US" altLang="ko-KR" sz="1600" dirty="0" smtClean="0"/>
              <a:t/>
            </a:r>
            <a:br>
              <a:rPr lang="en-US" altLang="ko-KR" sz="1600" dirty="0" smtClean="0"/>
            </a:br>
            <a:r>
              <a:rPr lang="en-US" altLang="ko-KR" sz="1600" dirty="0" smtClean="0"/>
              <a:t>&lt;</a:t>
            </a:r>
            <a:r>
              <a:rPr lang="en-US" altLang="ko-KR" sz="1600" dirty="0" err="1" smtClean="0"/>
              <a:t>ul</a:t>
            </a:r>
            <a:r>
              <a:rPr lang="en-US" altLang="ko-KR" sz="1600" dirty="0" smtClean="0"/>
              <a:t>&gt; &lt;li&gt; &lt;span&gt;</a:t>
            </a:r>
            <a:endParaRPr lang="ko-KR" altLang="en-US" sz="1600" dirty="0"/>
          </a:p>
        </p:txBody>
      </p:sp>
    </p:spTree>
    <p:extLst>
      <p:ext uri="{BB962C8B-B14F-4D97-AF65-F5344CB8AC3E}">
        <p14:creationId xmlns:p14="http://schemas.microsoft.com/office/powerpoint/2010/main" val="9336543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슬라이스">
  <a:themeElements>
    <a:clrScheme name="Slice">
      <a:dk1>
        <a:sysClr val="windowText" lastClr="000000"/>
      </a:dk1>
      <a:lt1>
        <a:sysClr val="window" lastClr="FFFFFF"/>
      </a:lt1>
      <a:dk2>
        <a:srgbClr val="146194"/>
      </a:dk2>
      <a:lt2>
        <a:srgbClr val="76DBF4"/>
      </a:lt2>
      <a:accent1>
        <a:srgbClr val="052F61"/>
      </a:accent1>
      <a:accent2>
        <a:srgbClr val="A50E82"/>
      </a:accent2>
      <a:accent3>
        <a:srgbClr val="14967C"/>
      </a:accent3>
      <a:accent4>
        <a:srgbClr val="6A9E1F"/>
      </a:accent4>
      <a:accent5>
        <a:srgbClr val="E87D37"/>
      </a:accent5>
      <a:accent6>
        <a:srgbClr val="C62324"/>
      </a:accent6>
      <a:hlink>
        <a:srgbClr val="0D2E46"/>
      </a:hlink>
      <a:folHlink>
        <a:srgbClr val="356A95"/>
      </a:folHlink>
    </a:clrScheme>
    <a:fontScheme name="Slice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Slic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hueMod val="94000"/>
                <a:satMod val="140000"/>
                <a:lumMod val="110000"/>
              </a:schemeClr>
            </a:gs>
            <a:gs pos="100000">
              <a:schemeClr val="phClr">
                <a:tint val="84000"/>
                <a:satMod val="16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hueMod val="94000"/>
                <a:satMod val="130000"/>
                <a:lumMod val="128000"/>
              </a:schemeClr>
            </a:gs>
            <a:gs pos="100000">
              <a:schemeClr val="phClr">
                <a:shade val="94000"/>
                <a:lumMod val="88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tint val="76000"/>
              <a:alpha val="60000"/>
              <a:hueMod val="94000"/>
            </a:schemeClr>
          </a:solidFill>
          <a:prstDash val="solid"/>
        </a:ln>
        <a:ln w="15875" cap="rnd" cmpd="sng" algn="ctr">
          <a:solidFill>
            <a:schemeClr val="phClr">
              <a:hueMod val="94000"/>
            </a:schemeClr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innerShdw blurRad="25400" dist="12700" dir="13500000">
              <a:srgbClr val="000000">
                <a:alpha val="45000"/>
              </a:srgbClr>
            </a:innerShdw>
          </a:effectLst>
        </a:effectStyle>
        <a:effectStyle>
          <a:effectLst>
            <a:outerShdw blurRad="50800" dist="38100" dir="5400000" rotWithShape="0">
              <a:srgbClr val="000000">
                <a:alpha val="46000"/>
              </a:srgbClr>
            </a:outerShdw>
          </a:effectLst>
          <a:scene3d>
            <a:camera prst="orthographicFront">
              <a:rot lat="0" lon="0" rev="0"/>
            </a:camera>
            <a:lightRig rig="threePt" dir="t"/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1000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lin ang="6120000" scaled="1"/>
        </a:gradFill>
        <a:gradFill rotWithShape="1">
          <a:gsLst>
            <a:gs pos="0">
              <a:schemeClr val="phClr">
                <a:tint val="97000"/>
                <a:hueMod val="92000"/>
                <a:satMod val="169000"/>
                <a:lumMod val="164000"/>
              </a:schemeClr>
            </a:gs>
            <a:gs pos="100000">
              <a:schemeClr val="phClr">
                <a:shade val="96000"/>
                <a:satMod val="120000"/>
                <a:lumMod val="90000"/>
              </a:schemeClr>
            </a:gs>
          </a:gsLst>
          <a:path path="circle">
            <a:fillToRect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lice" id="{0507925B-6AC9-4358-8E18-C330545D08F8}" vid="{13FEC7C6-62A9-40C4-99D2-581AACACAA2F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Slice</Template>
  <TotalTime>7401</TotalTime>
  <Words>1262</Words>
  <Application>Microsoft Office PowerPoint</Application>
  <PresentationFormat>와이드스크린</PresentationFormat>
  <Paragraphs>245</Paragraphs>
  <Slides>18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3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18</vt:i4>
      </vt:variant>
    </vt:vector>
  </HeadingPairs>
  <TitlesOfParts>
    <vt:vector size="22" baseType="lpstr">
      <vt:lpstr>HY중고딕</vt:lpstr>
      <vt:lpstr>Century Gothic</vt:lpstr>
      <vt:lpstr>Wingdings 3</vt:lpstr>
      <vt:lpstr>슬라이스</vt:lpstr>
      <vt:lpstr>CSS 기초와 응용   </vt:lpstr>
      <vt:lpstr>5장. CSS 기본을 다지자</vt:lpstr>
      <vt:lpstr>5장. CSS 기본을 다지자</vt:lpstr>
      <vt:lpstr>5장. CSS 기본을 다지자</vt:lpstr>
      <vt:lpstr>PowerPoint 프레젠테이션</vt:lpstr>
      <vt:lpstr>5장. CSS 기본을 다지자</vt:lpstr>
      <vt:lpstr>5장. CSS 기본을 다지자</vt:lpstr>
      <vt:lpstr>5장. CSS 기본을 다지자</vt:lpstr>
      <vt:lpstr>5장. CSS 기본을 다지자</vt:lpstr>
      <vt:lpstr>5장. CSS 기본을 다지자</vt:lpstr>
      <vt:lpstr>6장. CSS 선택자에 대해서 알아보자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5장. CSS 기본을 다지자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Web Server 설치</dc:title>
  <dc:creator>with</dc:creator>
  <cp:lastModifiedBy>sphong</cp:lastModifiedBy>
  <cp:revision>50</cp:revision>
  <dcterms:created xsi:type="dcterms:W3CDTF">2024-03-13T12:03:53Z</dcterms:created>
  <dcterms:modified xsi:type="dcterms:W3CDTF">2025-05-02T00:00:27Z</dcterms:modified>
</cp:coreProperties>
</file>